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666" y="20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4136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633603"/>
            <a:ext cx="5143500" cy="1131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731" b="1" kern="0" spc="-2" dirty="0">
                <a:solidFill>
                  <a:srgbClr val="FFFFFF"/>
                </a:solidFill>
              </a:rPr>
              <a:t>Winning the
Space Race</a:t>
            </a:r>
            <a:endParaRPr lang="en-US" sz="3731" dirty="0"/>
          </a:p>
        </p:txBody>
      </p:sp>
      <p:sp>
        <p:nvSpPr>
          <p:cNvPr id="4" name="Text 1"/>
          <p:cNvSpPr/>
          <p:nvPr/>
        </p:nvSpPr>
        <p:spPr>
          <a:xfrm>
            <a:off x="571500" y="2879461"/>
            <a:ext cx="51435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4" kern="0" spc="1" dirty="0">
                <a:solidFill>
                  <a:srgbClr val="E0E0E0"/>
                </a:solidFill>
              </a:rPr>
              <a:t>Predicting Falcon 9 First Stage Landings</a:t>
            </a:r>
            <a:endParaRPr lang="en-US" sz="1704" dirty="0"/>
          </a:p>
        </p:txBody>
      </p:sp>
      <p:sp>
        <p:nvSpPr>
          <p:cNvPr id="5" name="Text 2"/>
          <p:cNvSpPr/>
          <p:nvPr/>
        </p:nvSpPr>
        <p:spPr>
          <a:xfrm>
            <a:off x="571500" y="3534901"/>
            <a:ext cx="31929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ROLE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947942" y="3534901"/>
            <a:ext cx="16444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Lead Data Scientist, SpaceY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2820944" y="3534901"/>
            <a:ext cx="51758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PROJECT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3395681" y="3534901"/>
            <a:ext cx="186518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Applied Data Science Capstone</a:t>
            </a:r>
            <a:endParaRPr lang="en-US" sz="94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73223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1"/>
          <p:cNvSpPr/>
          <p:nvPr/>
        </p:nvSpPr>
        <p:spPr>
          <a:xfrm>
            <a:off x="571500" y="1153716"/>
            <a:ext cx="8001000" cy="7144"/>
          </a:xfrm>
          <a:prstGeom prst="rect">
            <a:avLst/>
          </a:prstGeom>
          <a:solidFill>
            <a:srgbClr val="3333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kern="0" spc="2" dirty="0">
                <a:solidFill>
                  <a:srgbClr val="4361EE"/>
                </a:solidFill>
              </a:rPr>
              <a:t>Results: Plotly Dashboard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571500" y="660797"/>
            <a:ext cx="800100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Dynamic Insights on Payload and Performance</a:t>
            </a:r>
            <a:endParaRPr lang="en-US" sz="1808" dirty="0"/>
          </a:p>
        </p:txBody>
      </p:sp>
      <p:sp>
        <p:nvSpPr>
          <p:cNvPr id="7" name="Text 4"/>
          <p:cNvSpPr/>
          <p:nvPr/>
        </p:nvSpPr>
        <p:spPr>
          <a:xfrm>
            <a:off x="571500" y="1672530"/>
            <a:ext cx="340756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Dashboard Capabilities</a:t>
            </a:r>
            <a:endParaRPr lang="en-US" sz="683" dirty="0"/>
          </a:p>
        </p:txBody>
      </p:sp>
      <p:sp>
        <p:nvSpPr>
          <p:cNvPr id="8" name="Text 5"/>
          <p:cNvSpPr/>
          <p:nvPr/>
        </p:nvSpPr>
        <p:spPr>
          <a:xfrm>
            <a:off x="571500" y="1915418"/>
            <a:ext cx="571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72585"/>
                </a:solidFill>
              </a:rPr>
              <a:t>▹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714375" y="1915418"/>
            <a:ext cx="11048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Dynamic filtering by</a:t>
            </a:r>
            <a:endParaRPr lang="en-US" sz="834" dirty="0"/>
          </a:p>
        </p:txBody>
      </p:sp>
      <p:sp>
        <p:nvSpPr>
          <p:cNvPr id="10" name="Text 7"/>
          <p:cNvSpPr/>
          <p:nvPr/>
        </p:nvSpPr>
        <p:spPr>
          <a:xfrm>
            <a:off x="1819201" y="1915418"/>
            <a:ext cx="6623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E0E0E0"/>
                </a:solidFill>
              </a:rPr>
              <a:t>Launch Site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571500" y="2156520"/>
            <a:ext cx="571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72585"/>
                </a:solidFill>
              </a:rPr>
              <a:t>▹</a:t>
            </a:r>
            <a:endParaRPr lang="en-US" sz="784" dirty="0"/>
          </a:p>
        </p:txBody>
      </p:sp>
      <p:sp>
        <p:nvSpPr>
          <p:cNvPr id="12" name="Text 9"/>
          <p:cNvSpPr/>
          <p:nvPr/>
        </p:nvSpPr>
        <p:spPr>
          <a:xfrm>
            <a:off x="714375" y="2156520"/>
            <a:ext cx="12238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Input slider to filter by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1938189" y="2156520"/>
            <a:ext cx="10234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E0E0E0"/>
                </a:solidFill>
              </a:rPr>
              <a:t>Payload Mass (kg)</a:t>
            </a:r>
            <a:endParaRPr lang="en-US" sz="784" dirty="0"/>
          </a:p>
        </p:txBody>
      </p:sp>
      <p:sp>
        <p:nvSpPr>
          <p:cNvPr id="14" name="Text 11"/>
          <p:cNvSpPr/>
          <p:nvPr/>
        </p:nvSpPr>
        <p:spPr>
          <a:xfrm>
            <a:off x="571500" y="2397621"/>
            <a:ext cx="571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72585"/>
                </a:solidFill>
              </a:rPr>
              <a:t>▹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714375" y="2397621"/>
            <a:ext cx="26542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Interactive real-time visualization of success rates</a:t>
            </a:r>
            <a:endParaRPr lang="en-US" sz="834" dirty="0"/>
          </a:p>
        </p:txBody>
      </p:sp>
      <p:sp>
        <p:nvSpPr>
          <p:cNvPr id="16" name="Shape 13"/>
          <p:cNvSpPr/>
          <p:nvPr/>
        </p:nvSpPr>
        <p:spPr>
          <a:xfrm>
            <a:off x="571500" y="2910185"/>
            <a:ext cx="3407569" cy="821531"/>
          </a:xfrm>
          <a:prstGeom prst="rect">
            <a:avLst/>
          </a:prstGeom>
          <a:solidFill>
            <a:srgbClr val="4361EE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4"/>
          <p:cNvSpPr/>
          <p:nvPr/>
        </p:nvSpPr>
        <p:spPr>
          <a:xfrm>
            <a:off x="571500" y="2910185"/>
            <a:ext cx="28575" cy="821531"/>
          </a:xfrm>
          <a:prstGeom prst="rect">
            <a:avLst/>
          </a:prstGeom>
          <a:solidFill>
            <a:srgbClr val="4361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714375" y="3053060"/>
            <a:ext cx="312181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4361EE"/>
                </a:solidFill>
              </a:rPr>
              <a:t>Main Insight</a:t>
            </a:r>
            <a:endParaRPr lang="en-US" sz="683" dirty="0"/>
          </a:p>
        </p:txBody>
      </p:sp>
      <p:sp>
        <p:nvSpPr>
          <p:cNvPr id="19" name="Text 16"/>
          <p:cNvSpPr/>
          <p:nvPr/>
        </p:nvSpPr>
        <p:spPr>
          <a:xfrm>
            <a:off x="714375" y="3245941"/>
            <a:ext cx="31218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FFFFFF"/>
                </a:solidFill>
              </a:rPr>
              <a:t>Mid-range payloads (2,000kg - 6,000kg) show the highest consistency of landing success across all sites.</a:t>
            </a:r>
            <a:endParaRPr lang="en-US" sz="834" dirty="0"/>
          </a:p>
        </p:txBody>
      </p:sp>
      <p:sp>
        <p:nvSpPr>
          <p:cNvPr id="20" name="Text 17"/>
          <p:cNvSpPr/>
          <p:nvPr/>
        </p:nvSpPr>
        <p:spPr>
          <a:xfrm>
            <a:off x="742950" y="3946029"/>
            <a:ext cx="323611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72585"/>
                </a:solidFill>
              </a:rPr>
              <a:t>Practical Application</a:t>
            </a:r>
            <a:endParaRPr lang="en-US" sz="683" dirty="0"/>
          </a:p>
        </p:txBody>
      </p:sp>
      <p:sp>
        <p:nvSpPr>
          <p:cNvPr id="21" name="Text 18"/>
          <p:cNvSpPr/>
          <p:nvPr/>
        </p:nvSpPr>
        <p:spPr>
          <a:xfrm>
            <a:off x="742950" y="4138910"/>
            <a:ext cx="32361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Quick mission feasibility assessment based on payload specifications and launch site.</a:t>
            </a:r>
            <a:endParaRPr lang="en-US" sz="834" dirty="0"/>
          </a:p>
        </p:txBody>
      </p:sp>
      <p:pic>
        <p:nvPicPr>
          <p:cNvPr id="27" name="Imagem 26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A611B43F-9BDB-9942-5DFE-AC48F6E95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575" y="1464231"/>
            <a:ext cx="4541918" cy="889636"/>
          </a:xfrm>
          <a:prstGeom prst="rect">
            <a:avLst/>
          </a:prstGeom>
        </p:spPr>
      </p:pic>
      <p:pic>
        <p:nvPicPr>
          <p:cNvPr id="29" name="Imagem 28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0E0A3302-96C6-8F50-F0AC-CDC6246B1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575" y="2705796"/>
            <a:ext cx="4541919" cy="892766"/>
          </a:xfrm>
          <a:prstGeom prst="rect">
            <a:avLst/>
          </a:prstGeom>
        </p:spPr>
      </p:pic>
      <p:pic>
        <p:nvPicPr>
          <p:cNvPr id="31" name="Imagem 30" descr="Gráfico, Gráfico de dispersão">
            <a:extLst>
              <a:ext uri="{FF2B5EF4-FFF2-40B4-BE49-F238E27FC236}">
                <a16:creationId xmlns:a16="http://schemas.microsoft.com/office/drawing/2014/main" id="{A582793B-D997-5D34-636B-5BB4721BB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576" y="3913435"/>
            <a:ext cx="4541918" cy="8899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42862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kern="0" spc="2" dirty="0">
                <a:solidFill>
                  <a:srgbClr val="4361EE"/>
                </a:solidFill>
              </a:rPr>
              <a:t>Results</a:t>
            </a:r>
            <a:endParaRPr lang="en-US" sz="942" dirty="0"/>
          </a:p>
        </p:txBody>
      </p:sp>
      <p:sp>
        <p:nvSpPr>
          <p:cNvPr id="4" name="Text 1"/>
          <p:cNvSpPr/>
          <p:nvPr/>
        </p:nvSpPr>
        <p:spPr>
          <a:xfrm>
            <a:off x="571500" y="660797"/>
            <a:ext cx="4286250" cy="6172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Machine Learning Model Performance</a:t>
            </a:r>
            <a:endParaRPr lang="en-US" sz="1808" dirty="0"/>
          </a:p>
        </p:txBody>
      </p:sp>
      <p:sp>
        <p:nvSpPr>
          <p:cNvPr id="5" name="Shape 2"/>
          <p:cNvSpPr/>
          <p:nvPr/>
        </p:nvSpPr>
        <p:spPr>
          <a:xfrm>
            <a:off x="571500" y="1335156"/>
            <a:ext cx="4286250" cy="291108"/>
          </a:xfrm>
          <a:prstGeom prst="rect">
            <a:avLst/>
          </a:prstGeom>
          <a:solidFill>
            <a:srgbClr val="F72585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571500" y="1335156"/>
            <a:ext cx="28575" cy="291108"/>
          </a:xfrm>
          <a:prstGeom prst="rect">
            <a:avLst/>
          </a:prstGeom>
          <a:solidFill>
            <a:srgbClr val="F7258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00075" y="1393199"/>
            <a:ext cx="120835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Logistic Regression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4233537" y="1363731"/>
            <a:ext cx="59563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72585"/>
                </a:solidFill>
              </a:rPr>
              <a:t>83.33%</a:t>
            </a:r>
            <a:endParaRPr lang="en-US" sz="1193" dirty="0"/>
          </a:p>
        </p:txBody>
      </p:sp>
      <p:sp>
        <p:nvSpPr>
          <p:cNvPr id="9" name="Shape 6"/>
          <p:cNvSpPr/>
          <p:nvPr/>
        </p:nvSpPr>
        <p:spPr>
          <a:xfrm>
            <a:off x="571500" y="1654839"/>
            <a:ext cx="4286250" cy="291108"/>
          </a:xfrm>
          <a:prstGeom prst="rect">
            <a:avLst/>
          </a:prstGeom>
          <a:solidFill>
            <a:srgbClr val="F72585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571500" y="1654839"/>
            <a:ext cx="28575" cy="291108"/>
          </a:xfrm>
          <a:prstGeom prst="rect">
            <a:avLst/>
          </a:prstGeom>
          <a:solidFill>
            <a:srgbClr val="F7258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00075" y="1712881"/>
            <a:ext cx="19613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Support Vector Machines (SVM)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4233537" y="1683414"/>
            <a:ext cx="59563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72585"/>
                </a:solidFill>
              </a:rPr>
              <a:t>83.33%</a:t>
            </a:r>
            <a:endParaRPr lang="en-US" sz="1193" dirty="0"/>
          </a:p>
        </p:txBody>
      </p:sp>
      <p:sp>
        <p:nvSpPr>
          <p:cNvPr id="13" name="Shape 10"/>
          <p:cNvSpPr/>
          <p:nvPr/>
        </p:nvSpPr>
        <p:spPr>
          <a:xfrm>
            <a:off x="571500" y="1974521"/>
            <a:ext cx="4286250" cy="291108"/>
          </a:xfrm>
          <a:prstGeom prst="rect">
            <a:avLst/>
          </a:prstGeom>
          <a:solidFill>
            <a:srgbClr val="F72585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1"/>
          <p:cNvSpPr/>
          <p:nvPr/>
        </p:nvSpPr>
        <p:spPr>
          <a:xfrm>
            <a:off x="571500" y="1974521"/>
            <a:ext cx="28575" cy="291108"/>
          </a:xfrm>
          <a:prstGeom prst="rect">
            <a:avLst/>
          </a:prstGeom>
          <a:solidFill>
            <a:srgbClr val="F7258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600075" y="2032564"/>
            <a:ext cx="17135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K-Nearest Neighbors (KNN)</a:t>
            </a:r>
            <a:endParaRPr lang="en-US" sz="885" dirty="0"/>
          </a:p>
        </p:txBody>
      </p:sp>
      <p:sp>
        <p:nvSpPr>
          <p:cNvPr id="16" name="Text 13"/>
          <p:cNvSpPr/>
          <p:nvPr/>
        </p:nvSpPr>
        <p:spPr>
          <a:xfrm>
            <a:off x="4233537" y="2003096"/>
            <a:ext cx="59563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72585"/>
                </a:solidFill>
              </a:rPr>
              <a:t>83.33%</a:t>
            </a:r>
            <a:endParaRPr lang="en-US" sz="1193" dirty="0"/>
          </a:p>
        </p:txBody>
      </p:sp>
      <p:sp>
        <p:nvSpPr>
          <p:cNvPr id="17" name="Shape 14"/>
          <p:cNvSpPr/>
          <p:nvPr/>
        </p:nvSpPr>
        <p:spPr>
          <a:xfrm>
            <a:off x="571500" y="2294204"/>
            <a:ext cx="4286250" cy="291108"/>
          </a:xfrm>
          <a:prstGeom prst="rect">
            <a:avLst/>
          </a:prstGeom>
          <a:solidFill>
            <a:srgbClr val="4361EE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600075" y="2352247"/>
            <a:ext cx="83570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Decision Tree</a:t>
            </a:r>
            <a:endParaRPr lang="en-US" sz="885" dirty="0"/>
          </a:p>
        </p:txBody>
      </p:sp>
      <p:sp>
        <p:nvSpPr>
          <p:cNvPr id="19" name="Text 16"/>
          <p:cNvSpPr/>
          <p:nvPr/>
        </p:nvSpPr>
        <p:spPr>
          <a:xfrm>
            <a:off x="4233537" y="2322779"/>
            <a:ext cx="59563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4361EE"/>
                </a:solidFill>
              </a:rPr>
              <a:t>72.22%</a:t>
            </a:r>
            <a:endParaRPr lang="en-US" sz="1193" dirty="0"/>
          </a:p>
        </p:txBody>
      </p:sp>
      <p:sp>
        <p:nvSpPr>
          <p:cNvPr id="20" name="Text 17"/>
          <p:cNvSpPr/>
          <p:nvPr/>
        </p:nvSpPr>
        <p:spPr>
          <a:xfrm>
            <a:off x="571500" y="2642462"/>
            <a:ext cx="42862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Confusion Matrix Analysis</a:t>
            </a:r>
            <a:endParaRPr lang="en-US" sz="784" dirty="0"/>
          </a:p>
        </p:txBody>
      </p:sp>
      <p:sp>
        <p:nvSpPr>
          <p:cNvPr id="21" name="Text 18"/>
          <p:cNvSpPr/>
          <p:nvPr/>
        </p:nvSpPr>
        <p:spPr>
          <a:xfrm>
            <a:off x="571500" y="2840701"/>
            <a:ext cx="428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Models predict "Success" (1) with high precision. The primary source of error is False Positives influenced by class imbalance.</a:t>
            </a:r>
            <a:endParaRPr lang="en-US" sz="834" dirty="0"/>
          </a:p>
        </p:txBody>
      </p:sp>
      <p:sp>
        <p:nvSpPr>
          <p:cNvPr id="22" name="Text 19"/>
          <p:cNvSpPr/>
          <p:nvPr/>
        </p:nvSpPr>
        <p:spPr>
          <a:xfrm>
            <a:off x="571500" y="3226464"/>
            <a:ext cx="42862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Recommendation</a:t>
            </a:r>
            <a:endParaRPr lang="en-US" sz="784" dirty="0"/>
          </a:p>
        </p:txBody>
      </p:sp>
      <p:sp>
        <p:nvSpPr>
          <p:cNvPr id="23" name="Text 20"/>
          <p:cNvSpPr/>
          <p:nvPr/>
        </p:nvSpPr>
        <p:spPr>
          <a:xfrm>
            <a:off x="571500" y="3424703"/>
            <a:ext cx="428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We recommend using </a:t>
            </a:r>
            <a:r>
              <a:rPr lang="en-US" sz="784" b="1" dirty="0">
                <a:solidFill>
                  <a:srgbClr val="E0E0E0"/>
                </a:solidFill>
              </a:rPr>
              <a:t>Logistic Regression</a:t>
            </a:r>
            <a:r>
              <a:rPr lang="en-US" sz="834" dirty="0">
                <a:solidFill>
                  <a:srgbClr val="E0E0E0"/>
                </a:solidFill>
              </a:rPr>
              <a:t> or </a:t>
            </a:r>
            <a:r>
              <a:rPr lang="en-US" sz="784" b="1" dirty="0">
                <a:solidFill>
                  <a:srgbClr val="E0E0E0"/>
                </a:solidFill>
              </a:rPr>
              <a:t>SVM</a:t>
            </a:r>
            <a:r>
              <a:rPr lang="en-US" sz="834" dirty="0">
                <a:solidFill>
                  <a:srgbClr val="E0E0E0"/>
                </a:solidFill>
              </a:rPr>
              <a:t> for their consistency and lower risk of overfitting.</a:t>
            </a:r>
            <a:endParaRPr lang="en-US" sz="834" dirty="0"/>
          </a:p>
        </p:txBody>
      </p:sp>
      <p:sp>
        <p:nvSpPr>
          <p:cNvPr id="24" name="Shape 21"/>
          <p:cNvSpPr/>
          <p:nvPr/>
        </p:nvSpPr>
        <p:spPr>
          <a:xfrm>
            <a:off x="5029200" y="0"/>
            <a:ext cx="4114800" cy="51435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22"/>
          <p:cNvSpPr/>
          <p:nvPr/>
        </p:nvSpPr>
        <p:spPr>
          <a:xfrm>
            <a:off x="5029200" y="0"/>
            <a:ext cx="7144" cy="5143500"/>
          </a:xfrm>
          <a:prstGeom prst="rect">
            <a:avLst/>
          </a:prstGeom>
          <a:solidFill>
            <a:srgbClr val="4361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8" name="Imagem 27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1FD4D2A9-214E-22F1-9049-5F4CB563D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356" y="1278006"/>
            <a:ext cx="3798488" cy="23811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26879"/>
            <a:ext cx="44862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kern="0" spc="2" dirty="0">
                <a:solidFill>
                  <a:srgbClr val="4361EE"/>
                </a:solidFill>
              </a:rPr>
              <a:t>Conclusion</a:t>
            </a:r>
            <a:endParaRPr lang="en-US" sz="942" dirty="0"/>
          </a:p>
        </p:txBody>
      </p:sp>
      <p:sp>
        <p:nvSpPr>
          <p:cNvPr id="4" name="Text 1"/>
          <p:cNvSpPr/>
          <p:nvPr/>
        </p:nvSpPr>
        <p:spPr>
          <a:xfrm>
            <a:off x="571500" y="773339"/>
            <a:ext cx="4486275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Strategic Path for SpaceY</a:t>
            </a:r>
            <a:endParaRPr lang="en-US" sz="1808" dirty="0"/>
          </a:p>
        </p:txBody>
      </p:sp>
      <p:sp>
        <p:nvSpPr>
          <p:cNvPr id="5" name="Text 2"/>
          <p:cNvSpPr/>
          <p:nvPr/>
        </p:nvSpPr>
        <p:spPr>
          <a:xfrm>
            <a:off x="571500" y="1296256"/>
            <a:ext cx="1206429" cy="217884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72585"/>
                </a:solidFill>
              </a:rPr>
              <a:t>Key Conclusions</a:t>
            </a:r>
            <a:endParaRPr lang="en-US" sz="885" dirty="0"/>
          </a:p>
        </p:txBody>
      </p:sp>
      <p:sp>
        <p:nvSpPr>
          <p:cNvPr id="6" name="Text 3"/>
          <p:cNvSpPr/>
          <p:nvPr/>
        </p:nvSpPr>
        <p:spPr>
          <a:xfrm>
            <a:off x="571500" y="1599865"/>
            <a:ext cx="4833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85" b="1" dirty="0">
                <a:solidFill>
                  <a:srgbClr val="4361EE"/>
                </a:solidFill>
              </a:rPr>
              <a:t>•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714375" y="1601651"/>
            <a:ext cx="20887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Landing success can be predicted with</a:t>
            </a:r>
            <a:endParaRPr lang="en-US" sz="834" dirty="0"/>
          </a:p>
        </p:txBody>
      </p:sp>
      <p:sp>
        <p:nvSpPr>
          <p:cNvPr id="8" name="Text 5"/>
          <p:cNvSpPr/>
          <p:nvPr/>
        </p:nvSpPr>
        <p:spPr>
          <a:xfrm>
            <a:off x="2803113" y="1601651"/>
            <a:ext cx="83291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E0E0E0"/>
                </a:solidFill>
              </a:rPr>
              <a:t>~83% accuracy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714375" y="1601651"/>
            <a:ext cx="3962716" cy="3153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using classification models (LR, SVM, KNN).</a:t>
            </a:r>
            <a:endParaRPr lang="en-US" sz="834" dirty="0"/>
          </a:p>
        </p:txBody>
      </p:sp>
      <p:sp>
        <p:nvSpPr>
          <p:cNvPr id="10" name="Text 7"/>
          <p:cNvSpPr/>
          <p:nvPr/>
        </p:nvSpPr>
        <p:spPr>
          <a:xfrm>
            <a:off x="571500" y="1977033"/>
            <a:ext cx="4833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85" b="1" dirty="0">
                <a:solidFill>
                  <a:srgbClr val="4361EE"/>
                </a:solidFill>
              </a:rPr>
              <a:t>•</a:t>
            </a:r>
            <a:endParaRPr lang="en-US" sz="885" dirty="0"/>
          </a:p>
        </p:txBody>
      </p:sp>
      <p:sp>
        <p:nvSpPr>
          <p:cNvPr id="11" name="Text 8"/>
          <p:cNvSpPr/>
          <p:nvPr/>
        </p:nvSpPr>
        <p:spPr>
          <a:xfrm>
            <a:off x="714375" y="1978819"/>
            <a:ext cx="59826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E0E0E0"/>
                </a:solidFill>
              </a:rPr>
              <a:t>Orbit Type</a:t>
            </a:r>
            <a:endParaRPr lang="en-US" sz="784" dirty="0"/>
          </a:p>
        </p:txBody>
      </p:sp>
      <p:sp>
        <p:nvSpPr>
          <p:cNvPr id="12" name="Text 9"/>
          <p:cNvSpPr/>
          <p:nvPr/>
        </p:nvSpPr>
        <p:spPr>
          <a:xfrm>
            <a:off x="1312636" y="1978819"/>
            <a:ext cx="2645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and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1577150" y="1978819"/>
            <a:ext cx="7730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E0E0E0"/>
                </a:solidFill>
              </a:rPr>
              <a:t>Payload Mass</a:t>
            </a:r>
            <a:endParaRPr lang="en-US" sz="784" dirty="0"/>
          </a:p>
        </p:txBody>
      </p:sp>
      <p:sp>
        <p:nvSpPr>
          <p:cNvPr id="14" name="Text 11"/>
          <p:cNvSpPr/>
          <p:nvPr/>
        </p:nvSpPr>
        <p:spPr>
          <a:xfrm>
            <a:off x="2350182" y="1978819"/>
            <a:ext cx="24543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are the most critical determinants of success.</a:t>
            </a:r>
            <a:endParaRPr lang="en-US" sz="834" dirty="0"/>
          </a:p>
        </p:txBody>
      </p:sp>
      <p:sp>
        <p:nvSpPr>
          <p:cNvPr id="15" name="Text 12"/>
          <p:cNvSpPr/>
          <p:nvPr/>
        </p:nvSpPr>
        <p:spPr>
          <a:xfrm>
            <a:off x="571500" y="2194192"/>
            <a:ext cx="4833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85" b="1" dirty="0">
                <a:solidFill>
                  <a:srgbClr val="4361EE"/>
                </a:solidFill>
              </a:rPr>
              <a:t>•</a:t>
            </a:r>
            <a:endParaRPr lang="en-US" sz="885" dirty="0"/>
          </a:p>
        </p:txBody>
      </p:sp>
      <p:sp>
        <p:nvSpPr>
          <p:cNvPr id="16" name="Text 13"/>
          <p:cNvSpPr/>
          <p:nvPr/>
        </p:nvSpPr>
        <p:spPr>
          <a:xfrm>
            <a:off x="714375" y="2195978"/>
            <a:ext cx="4032982" cy="3153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Coastal launch infrastructure is the proven industry standard for safety and recovery.</a:t>
            </a:r>
            <a:endParaRPr lang="en-US" sz="834" dirty="0"/>
          </a:p>
        </p:txBody>
      </p:sp>
      <p:sp>
        <p:nvSpPr>
          <p:cNvPr id="17" name="Text 14"/>
          <p:cNvSpPr/>
          <p:nvPr/>
        </p:nvSpPr>
        <p:spPr>
          <a:xfrm>
            <a:off x="571500" y="2714234"/>
            <a:ext cx="2046991" cy="217884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72585"/>
                </a:solidFill>
              </a:rPr>
              <a:t>Strategic Recommendations</a:t>
            </a:r>
            <a:endParaRPr lang="en-US" sz="885" dirty="0"/>
          </a:p>
        </p:txBody>
      </p:sp>
      <p:sp>
        <p:nvSpPr>
          <p:cNvPr id="18" name="Shape 15"/>
          <p:cNvSpPr/>
          <p:nvPr/>
        </p:nvSpPr>
        <p:spPr>
          <a:xfrm>
            <a:off x="571500" y="3017844"/>
            <a:ext cx="2193131" cy="610065"/>
          </a:xfrm>
          <a:prstGeom prst="rect">
            <a:avLst/>
          </a:prstGeom>
          <a:solidFill>
            <a:srgbClr val="4361EE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6"/>
          <p:cNvSpPr/>
          <p:nvPr/>
        </p:nvSpPr>
        <p:spPr>
          <a:xfrm>
            <a:off x="571500" y="3017844"/>
            <a:ext cx="21431" cy="610065"/>
          </a:xfrm>
          <a:prstGeom prst="rect">
            <a:avLst/>
          </a:prstGeom>
          <a:solidFill>
            <a:srgbClr val="4361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7"/>
          <p:cNvSpPr/>
          <p:nvPr/>
        </p:nvSpPr>
        <p:spPr>
          <a:xfrm>
            <a:off x="657225" y="3103569"/>
            <a:ext cx="20216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1. Infrastructure</a:t>
            </a:r>
            <a:endParaRPr lang="en-US" sz="683" dirty="0"/>
          </a:p>
        </p:txBody>
      </p:sp>
      <p:sp>
        <p:nvSpPr>
          <p:cNvPr id="21" name="Text 18"/>
          <p:cNvSpPr/>
          <p:nvPr/>
        </p:nvSpPr>
        <p:spPr>
          <a:xfrm>
            <a:off x="657225" y="3282162"/>
            <a:ext cx="2021681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A0A0A0"/>
                </a:solidFill>
              </a:rPr>
              <a:t>Prioritize coastal launch facilities similar to KSC LC-39A.</a:t>
            </a:r>
            <a:endParaRPr lang="en-US" sz="674" dirty="0"/>
          </a:p>
        </p:txBody>
      </p:sp>
      <p:sp>
        <p:nvSpPr>
          <p:cNvPr id="22" name="Shape 19"/>
          <p:cNvSpPr/>
          <p:nvPr/>
        </p:nvSpPr>
        <p:spPr>
          <a:xfrm>
            <a:off x="2864644" y="3017844"/>
            <a:ext cx="2193131" cy="610065"/>
          </a:xfrm>
          <a:prstGeom prst="rect">
            <a:avLst/>
          </a:prstGeom>
          <a:solidFill>
            <a:srgbClr val="4361EE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Shape 20"/>
          <p:cNvSpPr/>
          <p:nvPr/>
        </p:nvSpPr>
        <p:spPr>
          <a:xfrm>
            <a:off x="2864644" y="3017844"/>
            <a:ext cx="21431" cy="610065"/>
          </a:xfrm>
          <a:prstGeom prst="rect">
            <a:avLst/>
          </a:prstGeom>
          <a:solidFill>
            <a:srgbClr val="4361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Text 21"/>
          <p:cNvSpPr/>
          <p:nvPr/>
        </p:nvSpPr>
        <p:spPr>
          <a:xfrm>
            <a:off x="2950369" y="3103569"/>
            <a:ext cx="20216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2. Market Focus</a:t>
            </a:r>
            <a:endParaRPr lang="en-US" sz="683" dirty="0"/>
          </a:p>
        </p:txBody>
      </p:sp>
      <p:sp>
        <p:nvSpPr>
          <p:cNvPr id="25" name="Text 22"/>
          <p:cNvSpPr/>
          <p:nvPr/>
        </p:nvSpPr>
        <p:spPr>
          <a:xfrm>
            <a:off x="2950369" y="3282162"/>
            <a:ext cx="2021681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A0A0A0"/>
                </a:solidFill>
              </a:rPr>
              <a:t>Initially concentrate on LEO and GTO missions (high success rates).</a:t>
            </a:r>
            <a:endParaRPr lang="en-US" sz="674" dirty="0"/>
          </a:p>
        </p:txBody>
      </p:sp>
      <p:sp>
        <p:nvSpPr>
          <p:cNvPr id="26" name="Shape 23"/>
          <p:cNvSpPr/>
          <p:nvPr/>
        </p:nvSpPr>
        <p:spPr>
          <a:xfrm>
            <a:off x="571500" y="3727921"/>
            <a:ext cx="2193131" cy="610065"/>
          </a:xfrm>
          <a:prstGeom prst="rect">
            <a:avLst/>
          </a:prstGeom>
          <a:solidFill>
            <a:srgbClr val="4361EE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Shape 24"/>
          <p:cNvSpPr/>
          <p:nvPr/>
        </p:nvSpPr>
        <p:spPr>
          <a:xfrm>
            <a:off x="571500" y="3727921"/>
            <a:ext cx="21431" cy="610065"/>
          </a:xfrm>
          <a:prstGeom prst="rect">
            <a:avLst/>
          </a:prstGeom>
          <a:solidFill>
            <a:srgbClr val="4361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8" name="Text 25"/>
          <p:cNvSpPr/>
          <p:nvPr/>
        </p:nvSpPr>
        <p:spPr>
          <a:xfrm>
            <a:off x="657225" y="3813646"/>
            <a:ext cx="20216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3. Risk Management</a:t>
            </a:r>
            <a:endParaRPr lang="en-US" sz="683" dirty="0"/>
          </a:p>
        </p:txBody>
      </p:sp>
      <p:sp>
        <p:nvSpPr>
          <p:cNvPr id="29" name="Text 26"/>
          <p:cNvSpPr/>
          <p:nvPr/>
        </p:nvSpPr>
        <p:spPr>
          <a:xfrm>
            <a:off x="657225" y="3992240"/>
            <a:ext cx="2021681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A0A0A0"/>
                </a:solidFill>
              </a:rPr>
              <a:t>Use predictive models to assess risk before reuse contracts.</a:t>
            </a:r>
            <a:endParaRPr lang="en-US" sz="674" dirty="0"/>
          </a:p>
        </p:txBody>
      </p:sp>
      <p:sp>
        <p:nvSpPr>
          <p:cNvPr id="30" name="Shape 27"/>
          <p:cNvSpPr/>
          <p:nvPr/>
        </p:nvSpPr>
        <p:spPr>
          <a:xfrm>
            <a:off x="2864644" y="3727921"/>
            <a:ext cx="2193131" cy="610065"/>
          </a:xfrm>
          <a:prstGeom prst="rect">
            <a:avLst/>
          </a:prstGeom>
          <a:solidFill>
            <a:srgbClr val="4361EE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1" name="Shape 28"/>
          <p:cNvSpPr/>
          <p:nvPr/>
        </p:nvSpPr>
        <p:spPr>
          <a:xfrm>
            <a:off x="2864644" y="3727921"/>
            <a:ext cx="21431" cy="610065"/>
          </a:xfrm>
          <a:prstGeom prst="rect">
            <a:avLst/>
          </a:prstGeom>
          <a:solidFill>
            <a:srgbClr val="4361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Text 29"/>
          <p:cNvSpPr/>
          <p:nvPr/>
        </p:nvSpPr>
        <p:spPr>
          <a:xfrm>
            <a:off x="2950369" y="3813646"/>
            <a:ext cx="20216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4. Optimization</a:t>
            </a:r>
            <a:endParaRPr lang="en-US" sz="683" dirty="0"/>
          </a:p>
        </p:txBody>
      </p:sp>
      <p:sp>
        <p:nvSpPr>
          <p:cNvPr id="33" name="Text 30"/>
          <p:cNvSpPr/>
          <p:nvPr/>
        </p:nvSpPr>
        <p:spPr>
          <a:xfrm>
            <a:off x="2950369" y="3992240"/>
            <a:ext cx="2021681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A0A0A0"/>
                </a:solidFill>
              </a:rPr>
              <a:t>Focus on mid-range payloads (2k-6k kg) for maximum consistency.</a:t>
            </a:r>
            <a:endParaRPr lang="en-US" sz="674" dirty="0"/>
          </a:p>
        </p:txBody>
      </p:sp>
      <p:sp>
        <p:nvSpPr>
          <p:cNvPr id="34" name="Text 31"/>
          <p:cNvSpPr/>
          <p:nvPr/>
        </p:nvSpPr>
        <p:spPr>
          <a:xfrm>
            <a:off x="571500" y="4566586"/>
            <a:ext cx="44862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i="1" dirty="0">
                <a:solidFill>
                  <a:srgbClr val="666666"/>
                </a:solidFill>
              </a:rPr>
              <a:t>Next Steps: Refine model with real-time data and integrate into the operational decision pipeline.</a:t>
            </a:r>
            <a:endParaRPr lang="en-US" sz="727" dirty="0"/>
          </a:p>
        </p:txBody>
      </p:sp>
      <p:sp>
        <p:nvSpPr>
          <p:cNvPr id="35" name="Shape 32"/>
          <p:cNvSpPr/>
          <p:nvPr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Shape 33"/>
          <p:cNvSpPr/>
          <p:nvPr/>
        </p:nvSpPr>
        <p:spPr>
          <a:xfrm>
            <a:off x="5486400" y="0"/>
            <a:ext cx="7144" cy="5143500"/>
          </a:xfrm>
          <a:prstGeom prst="rect">
            <a:avLst/>
          </a:prstGeom>
          <a:solidFill>
            <a:srgbClr val="4361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7" name="Image 1" descr="preencoded.png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5486400" y="0"/>
            <a:ext cx="36576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36674"/>
            <a:ext cx="49434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kern="0" spc="2" dirty="0">
                <a:solidFill>
                  <a:srgbClr val="4361EE"/>
                </a:solidFill>
              </a:rPr>
              <a:t>Executive Summary</a:t>
            </a: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571500" y="1017091"/>
            <a:ext cx="4943475" cy="8179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21" b="1" kern="0" spc="-1" dirty="0">
                <a:solidFill>
                  <a:srgbClr val="FFFFFF"/>
                </a:solidFill>
              </a:rPr>
              <a:t>Data-Driven Proof of Reusability Feasibility</a:t>
            </a:r>
            <a:endParaRPr lang="en-US" sz="2121" dirty="0"/>
          </a:p>
        </p:txBody>
      </p:sp>
      <p:sp>
        <p:nvSpPr>
          <p:cNvPr id="5" name="Text 2"/>
          <p:cNvSpPr/>
          <p:nvPr/>
        </p:nvSpPr>
        <p:spPr>
          <a:xfrm>
            <a:off x="571500" y="1906488"/>
            <a:ext cx="49434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72585"/>
                </a:solidFill>
              </a:rPr>
              <a:t>Main Objective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71500" y="2119015"/>
            <a:ext cx="49434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E0E0E0"/>
                </a:solidFill>
              </a:rPr>
              <a:t>Determine the feasibility of reusing the Falcon 9 first stage to reduce SpaceY's launch costs and compete effectively with SpaceX.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571500" y="2647652"/>
            <a:ext cx="49434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72585"/>
                </a:solidFill>
              </a:rPr>
              <a:t>Key Findings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571500" y="2860179"/>
            <a:ext cx="49434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E0E0E0"/>
                </a:solidFill>
              </a:rPr>
              <a:t>Analysis confirms reusability is technically viable and predictable. Landing success is highly correlated with specific orbits and launch sites.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692944" y="3388816"/>
            <a:ext cx="948723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90%</a:t>
            </a:r>
            <a:endParaRPr lang="en-US" sz="1808" dirty="0"/>
          </a:p>
        </p:txBody>
      </p:sp>
      <p:sp>
        <p:nvSpPr>
          <p:cNvPr id="10" name="Text 7"/>
          <p:cNvSpPr/>
          <p:nvPr/>
        </p:nvSpPr>
        <p:spPr>
          <a:xfrm>
            <a:off x="692944" y="3754934"/>
            <a:ext cx="94872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0A0A0"/>
                </a:solidFill>
              </a:rPr>
              <a:t>Recent Success Rate</a:t>
            </a:r>
            <a:endParaRPr lang="en-US" sz="727" dirty="0"/>
          </a:p>
        </p:txBody>
      </p:sp>
      <p:sp>
        <p:nvSpPr>
          <p:cNvPr id="11" name="Text 8"/>
          <p:cNvSpPr/>
          <p:nvPr/>
        </p:nvSpPr>
        <p:spPr>
          <a:xfrm>
            <a:off x="2048861" y="3388816"/>
            <a:ext cx="746327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83.3%</a:t>
            </a:r>
            <a:endParaRPr lang="en-US" sz="1808" dirty="0"/>
          </a:p>
        </p:txBody>
      </p:sp>
      <p:sp>
        <p:nvSpPr>
          <p:cNvPr id="12" name="Text 9"/>
          <p:cNvSpPr/>
          <p:nvPr/>
        </p:nvSpPr>
        <p:spPr>
          <a:xfrm>
            <a:off x="2048861" y="3754934"/>
            <a:ext cx="73711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0A0A0"/>
                </a:solidFill>
              </a:rPr>
              <a:t>Model Accuracy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571500" y="4037112"/>
            <a:ext cx="49434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72585"/>
                </a:solidFill>
              </a:rPr>
              <a:t>Business Impact</a:t>
            </a:r>
            <a:endParaRPr lang="en-US" sz="784" dirty="0"/>
          </a:p>
        </p:txBody>
      </p:sp>
      <p:sp>
        <p:nvSpPr>
          <p:cNvPr id="14" name="Text 11"/>
          <p:cNvSpPr/>
          <p:nvPr/>
        </p:nvSpPr>
        <p:spPr>
          <a:xfrm>
            <a:off x="571500" y="4249638"/>
            <a:ext cx="49434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E0E0E0"/>
                </a:solidFill>
              </a:rPr>
              <a:t>The predictive model enables accurate cost estimation and identification of low-risk mission profiles, potentially saving millions per launch.</a:t>
            </a:r>
            <a:endParaRPr lang="en-US" sz="942" dirty="0"/>
          </a:p>
        </p:txBody>
      </p:sp>
      <p:sp>
        <p:nvSpPr>
          <p:cNvPr id="15" name="Shape 12"/>
          <p:cNvSpPr/>
          <p:nvPr/>
        </p:nvSpPr>
        <p:spPr>
          <a:xfrm>
            <a:off x="5943600" y="0"/>
            <a:ext cx="3200400" cy="51435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5943600" y="0"/>
            <a:ext cx="7144" cy="5143500"/>
          </a:xfrm>
          <a:prstGeom prst="rect">
            <a:avLst/>
          </a:prstGeom>
          <a:solidFill>
            <a:srgbClr val="4361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028" name="Picture 4" descr="Falcon 9 – Wikipédia, a enciclopédia livre">
            <a:extLst>
              <a:ext uri="{FF2B5EF4-FFF2-40B4-BE49-F238E27FC236}">
                <a16:creationId xmlns:a16="http://schemas.microsoft.com/office/drawing/2014/main" id="{D19E28AA-FAA1-88CC-8FDF-C546A3078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744" y="0"/>
            <a:ext cx="319325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650456" y="0"/>
            <a:ext cx="7144" cy="5143500"/>
          </a:xfrm>
          <a:prstGeom prst="rect">
            <a:avLst/>
          </a:prstGeom>
          <a:solidFill>
            <a:srgbClr val="4361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2"/>
          <p:cNvSpPr/>
          <p:nvPr/>
        </p:nvSpPr>
        <p:spPr>
          <a:xfrm>
            <a:off x="4229100" y="655802"/>
            <a:ext cx="43434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kern="0" spc="2" dirty="0">
                <a:solidFill>
                  <a:srgbClr val="4361EE"/>
                </a:solidFill>
              </a:rPr>
              <a:t>Introduction &amp; Context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4229100" y="902261"/>
            <a:ext cx="4343400" cy="6172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The Competitive Challenge of the Space Industry</a:t>
            </a:r>
            <a:endParaRPr lang="en-US" sz="1808" dirty="0"/>
          </a:p>
        </p:txBody>
      </p:sp>
      <p:sp>
        <p:nvSpPr>
          <p:cNvPr id="8" name="Shape 4"/>
          <p:cNvSpPr/>
          <p:nvPr/>
        </p:nvSpPr>
        <p:spPr>
          <a:xfrm>
            <a:off x="4229100" y="1805220"/>
            <a:ext cx="4343400" cy="1001911"/>
          </a:xfrm>
          <a:prstGeom prst="rect">
            <a:avLst/>
          </a:prstGeom>
          <a:solidFill>
            <a:srgbClr val="4361EE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5"/>
          <p:cNvSpPr/>
          <p:nvPr/>
        </p:nvSpPr>
        <p:spPr>
          <a:xfrm>
            <a:off x="4229100" y="1805220"/>
            <a:ext cx="28575" cy="1001911"/>
          </a:xfrm>
          <a:prstGeom prst="rect">
            <a:avLst/>
          </a:prstGeom>
          <a:solidFill>
            <a:srgbClr val="F7258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6"/>
          <p:cNvSpPr/>
          <p:nvPr/>
        </p:nvSpPr>
        <p:spPr>
          <a:xfrm>
            <a:off x="4371975" y="1948095"/>
            <a:ext cx="18859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0A0A0"/>
                </a:solidFill>
              </a:rPr>
              <a:t>SpaceX Cost</a:t>
            </a:r>
            <a:endParaRPr lang="en-US" sz="727" dirty="0"/>
          </a:p>
        </p:txBody>
      </p:sp>
      <p:sp>
        <p:nvSpPr>
          <p:cNvPr id="11" name="Text 7"/>
          <p:cNvSpPr/>
          <p:nvPr/>
        </p:nvSpPr>
        <p:spPr>
          <a:xfrm>
            <a:off x="4371975" y="2119545"/>
            <a:ext cx="18859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FFFFFF"/>
                </a:solidFill>
              </a:rPr>
              <a:t>$62M</a:t>
            </a:r>
            <a:endParaRPr lang="en-US" sz="2121" dirty="0"/>
          </a:p>
        </p:txBody>
      </p:sp>
      <p:sp>
        <p:nvSpPr>
          <p:cNvPr id="12" name="Text 8"/>
          <p:cNvSpPr/>
          <p:nvPr/>
        </p:nvSpPr>
        <p:spPr>
          <a:xfrm>
            <a:off x="4371975" y="2528525"/>
            <a:ext cx="18859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per launch</a:t>
            </a:r>
            <a:endParaRPr lang="en-US" sz="727" dirty="0"/>
          </a:p>
        </p:txBody>
      </p:sp>
      <p:sp>
        <p:nvSpPr>
          <p:cNvPr id="13" name="Text 9"/>
          <p:cNvSpPr/>
          <p:nvPr/>
        </p:nvSpPr>
        <p:spPr>
          <a:xfrm>
            <a:off x="6543675" y="1948095"/>
            <a:ext cx="18859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0A0A0"/>
                </a:solidFill>
              </a:rPr>
              <a:t>Competitors</a:t>
            </a:r>
            <a:endParaRPr lang="en-US" sz="727" dirty="0"/>
          </a:p>
        </p:txBody>
      </p:sp>
      <p:sp>
        <p:nvSpPr>
          <p:cNvPr id="14" name="Text 10"/>
          <p:cNvSpPr/>
          <p:nvPr/>
        </p:nvSpPr>
        <p:spPr>
          <a:xfrm>
            <a:off x="6543675" y="2119545"/>
            <a:ext cx="18859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FFFFFF"/>
                </a:solidFill>
              </a:rPr>
              <a:t>$165M+</a:t>
            </a:r>
            <a:endParaRPr lang="en-US" sz="2121" dirty="0"/>
          </a:p>
        </p:txBody>
      </p:sp>
      <p:sp>
        <p:nvSpPr>
          <p:cNvPr id="15" name="Text 11"/>
          <p:cNvSpPr/>
          <p:nvPr/>
        </p:nvSpPr>
        <p:spPr>
          <a:xfrm>
            <a:off x="6543675" y="2528525"/>
            <a:ext cx="18859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per launch</a:t>
            </a:r>
            <a:endParaRPr lang="en-US" sz="727" dirty="0"/>
          </a:p>
        </p:txBody>
      </p:sp>
      <p:sp>
        <p:nvSpPr>
          <p:cNvPr id="16" name="Text 12"/>
          <p:cNvSpPr/>
          <p:nvPr/>
        </p:nvSpPr>
        <p:spPr>
          <a:xfrm>
            <a:off x="4229100" y="3092881"/>
            <a:ext cx="43434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72585"/>
                </a:solidFill>
              </a:rPr>
              <a:t>Business Problem</a:t>
            </a:r>
            <a:endParaRPr lang="en-US" sz="885" dirty="0"/>
          </a:p>
        </p:txBody>
      </p:sp>
      <p:sp>
        <p:nvSpPr>
          <p:cNvPr id="17" name="Text 13"/>
          <p:cNvSpPr/>
          <p:nvPr/>
        </p:nvSpPr>
        <p:spPr>
          <a:xfrm>
            <a:off x="4229100" y="3339340"/>
            <a:ext cx="434340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E0E0E0"/>
                </a:solidFill>
              </a:rPr>
              <a:t>Savings come from reusability. To compete, SpaceY must predict if the first stage will land successfully based on pre-launch data.</a:t>
            </a:r>
            <a:endParaRPr lang="en-US" sz="942" dirty="0"/>
          </a:p>
        </p:txBody>
      </p:sp>
      <p:sp>
        <p:nvSpPr>
          <p:cNvPr id="18" name="Text 14"/>
          <p:cNvSpPr/>
          <p:nvPr/>
        </p:nvSpPr>
        <p:spPr>
          <a:xfrm>
            <a:off x="4229100" y="4160872"/>
            <a:ext cx="56318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4361EE"/>
                </a:solidFill>
              </a:rPr>
              <a:t>01</a:t>
            </a:r>
            <a:endParaRPr lang="en-US" sz="784" dirty="0"/>
          </a:p>
        </p:txBody>
      </p:sp>
      <p:sp>
        <p:nvSpPr>
          <p:cNvPr id="19" name="Text 15"/>
          <p:cNvSpPr/>
          <p:nvPr/>
        </p:nvSpPr>
        <p:spPr>
          <a:xfrm>
            <a:off x="4229100" y="4351967"/>
            <a:ext cx="56318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0A0A0"/>
                </a:solidFill>
              </a:rPr>
              <a:t>Collect Data</a:t>
            </a:r>
            <a:endParaRPr lang="en-US" sz="727" dirty="0"/>
          </a:p>
        </p:txBody>
      </p:sp>
      <p:sp>
        <p:nvSpPr>
          <p:cNvPr id="20" name="Text 16"/>
          <p:cNvSpPr/>
          <p:nvPr/>
        </p:nvSpPr>
        <p:spPr>
          <a:xfrm>
            <a:off x="5578543" y="4160872"/>
            <a:ext cx="7505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4361EE"/>
                </a:solidFill>
              </a:rPr>
              <a:t>02</a:t>
            </a:r>
            <a:endParaRPr lang="en-US" sz="784" dirty="0"/>
          </a:p>
        </p:txBody>
      </p:sp>
      <p:sp>
        <p:nvSpPr>
          <p:cNvPr id="21" name="Text 17"/>
          <p:cNvSpPr/>
          <p:nvPr/>
        </p:nvSpPr>
        <p:spPr>
          <a:xfrm>
            <a:off x="5578543" y="4351967"/>
            <a:ext cx="75059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0A0A0"/>
                </a:solidFill>
              </a:rPr>
              <a:t>Clean &amp; Analyze</a:t>
            </a:r>
            <a:endParaRPr lang="en-US" sz="727" dirty="0"/>
          </a:p>
        </p:txBody>
      </p:sp>
      <p:sp>
        <p:nvSpPr>
          <p:cNvPr id="22" name="Text 18"/>
          <p:cNvSpPr/>
          <p:nvPr/>
        </p:nvSpPr>
        <p:spPr>
          <a:xfrm>
            <a:off x="7115398" y="4160872"/>
            <a:ext cx="2949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4361EE"/>
                </a:solidFill>
              </a:rPr>
              <a:t>03</a:t>
            </a:r>
            <a:endParaRPr lang="en-US" sz="784" dirty="0"/>
          </a:p>
        </p:txBody>
      </p:sp>
      <p:sp>
        <p:nvSpPr>
          <p:cNvPr id="23" name="Text 19"/>
          <p:cNvSpPr/>
          <p:nvPr/>
        </p:nvSpPr>
        <p:spPr>
          <a:xfrm>
            <a:off x="7115398" y="4351967"/>
            <a:ext cx="2949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0A0A0"/>
                </a:solidFill>
              </a:rPr>
              <a:t>Model</a:t>
            </a:r>
            <a:endParaRPr lang="en-US" sz="727" dirty="0"/>
          </a:p>
        </p:txBody>
      </p:sp>
      <p:sp>
        <p:nvSpPr>
          <p:cNvPr id="24" name="Text 20"/>
          <p:cNvSpPr/>
          <p:nvPr/>
        </p:nvSpPr>
        <p:spPr>
          <a:xfrm>
            <a:off x="8196616" y="4160872"/>
            <a:ext cx="3758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4361EE"/>
                </a:solidFill>
              </a:rPr>
              <a:t>04</a:t>
            </a:r>
            <a:endParaRPr lang="en-US" sz="784" dirty="0"/>
          </a:p>
        </p:txBody>
      </p:sp>
      <p:sp>
        <p:nvSpPr>
          <p:cNvPr id="25" name="Text 21"/>
          <p:cNvSpPr/>
          <p:nvPr/>
        </p:nvSpPr>
        <p:spPr>
          <a:xfrm>
            <a:off x="8196616" y="4351967"/>
            <a:ext cx="3758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A0A0A0"/>
                </a:solidFill>
              </a:rPr>
              <a:t>Validate</a:t>
            </a:r>
            <a:endParaRPr lang="en-US" sz="727" dirty="0"/>
          </a:p>
        </p:txBody>
      </p:sp>
      <p:pic>
        <p:nvPicPr>
          <p:cNvPr id="2052" name="Picture 4" descr="5 Worst Space Launch Failures of All Time">
            <a:extLst>
              <a:ext uri="{FF2B5EF4-FFF2-40B4-BE49-F238E27FC236}">
                <a16:creationId xmlns:a16="http://schemas.microsoft.com/office/drawing/2014/main" id="{AC402D46-F91A-97A2-A9D6-ACEB74802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51"/>
          <a:stretch>
            <a:fillRect/>
          </a:stretch>
        </p:blipFill>
        <p:spPr bwMode="auto">
          <a:xfrm>
            <a:off x="-14288" y="1"/>
            <a:ext cx="36718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571500"/>
            <a:ext cx="8001000" cy="80545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1"/>
          <p:cNvSpPr/>
          <p:nvPr/>
        </p:nvSpPr>
        <p:spPr>
          <a:xfrm>
            <a:off x="571500" y="1369814"/>
            <a:ext cx="8001000" cy="7144"/>
          </a:xfrm>
          <a:prstGeom prst="rect">
            <a:avLst/>
          </a:prstGeom>
          <a:solidFill>
            <a:srgbClr val="3333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571500" y="571500"/>
            <a:ext cx="80010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kern="0" spc="2" dirty="0">
                <a:solidFill>
                  <a:srgbClr val="4361EE"/>
                </a:solidFill>
              </a:rPr>
              <a:t>Methodology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571500" y="81795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21" b="1" kern="0" spc="-1" dirty="0">
                <a:solidFill>
                  <a:srgbClr val="FFFFFF"/>
                </a:solidFill>
              </a:rPr>
              <a:t>Data Collection &amp; Wrangling Process</a:t>
            </a:r>
            <a:endParaRPr lang="en-US" sz="2121" dirty="0"/>
          </a:p>
        </p:txBody>
      </p:sp>
      <p:sp>
        <p:nvSpPr>
          <p:cNvPr id="7" name="Text 4"/>
          <p:cNvSpPr/>
          <p:nvPr/>
        </p:nvSpPr>
        <p:spPr>
          <a:xfrm>
            <a:off x="571500" y="1798439"/>
            <a:ext cx="37147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72585"/>
                </a:solidFill>
              </a:rPr>
              <a:t>Data Sources</a:t>
            </a:r>
            <a:endParaRPr lang="en-US" sz="1193" dirty="0"/>
          </a:p>
        </p:txBody>
      </p:sp>
      <p:sp>
        <p:nvSpPr>
          <p:cNvPr id="8" name="Text 5"/>
          <p:cNvSpPr/>
          <p:nvPr/>
        </p:nvSpPr>
        <p:spPr>
          <a:xfrm>
            <a:off x="721519" y="2146697"/>
            <a:ext cx="35647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SpaceX REST API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721519" y="2302073"/>
            <a:ext cx="3564731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E0E0E0"/>
                </a:solidFill>
              </a:rPr>
              <a:t>Automated extraction of technical launch details: flight number, date, booster version, payload mass, orbit, and launch site.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721519" y="3004951"/>
            <a:ext cx="35647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Web Scraping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721519" y="3160328"/>
            <a:ext cx="3564731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E0E0E0"/>
                </a:solidFill>
              </a:rPr>
              <a:t>Historical data collection from Wikipedia ("List of Falcon 9 launches") using </a:t>
            </a:r>
            <a:r>
              <a:rPr lang="en-US" sz="845" dirty="0">
                <a:solidFill>
                  <a:srgbClr val="4361EE"/>
                </a:solidFill>
              </a:rPr>
              <a:t>BeautifulSoup</a:t>
            </a:r>
            <a:r>
              <a:rPr lang="en-US" sz="942" dirty="0">
                <a:solidFill>
                  <a:srgbClr val="E0E0E0"/>
                </a:solidFill>
              </a:rPr>
              <a:t> to obtain past mission outcomes.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4857750" y="1798439"/>
            <a:ext cx="37147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72585"/>
                </a:solidFill>
              </a:rPr>
              <a:t>Data Wrangling</a:t>
            </a:r>
            <a:endParaRPr lang="en-US" sz="1193" dirty="0"/>
          </a:p>
        </p:txBody>
      </p:sp>
      <p:sp>
        <p:nvSpPr>
          <p:cNvPr id="13" name="Text 10"/>
          <p:cNvSpPr/>
          <p:nvPr/>
        </p:nvSpPr>
        <p:spPr>
          <a:xfrm>
            <a:off x="5007769" y="2146697"/>
            <a:ext cx="35647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Filtering &amp; Cleaning</a:t>
            </a:r>
            <a:endParaRPr lang="en-US" sz="784" dirty="0"/>
          </a:p>
        </p:txBody>
      </p:sp>
      <p:sp>
        <p:nvSpPr>
          <p:cNvPr id="14" name="Text 11"/>
          <p:cNvSpPr/>
          <p:nvPr/>
        </p:nvSpPr>
        <p:spPr>
          <a:xfrm>
            <a:off x="5007769" y="2302073"/>
            <a:ext cx="3564731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E0E0E0"/>
                </a:solidFill>
              </a:rPr>
              <a:t>Exclusive focus on </a:t>
            </a:r>
            <a:r>
              <a:rPr lang="en-US" sz="885" b="1" dirty="0">
                <a:solidFill>
                  <a:srgbClr val="E0E0E0"/>
                </a:solidFill>
              </a:rPr>
              <a:t>Falcon 9</a:t>
            </a:r>
            <a:r>
              <a:rPr lang="en-US" sz="942" dirty="0">
                <a:solidFill>
                  <a:srgbClr val="E0E0E0"/>
                </a:solidFill>
              </a:rPr>
              <a:t> launches. Missing value treatment in </a:t>
            </a:r>
            <a:r>
              <a:rPr lang="en-US" sz="845" dirty="0">
                <a:solidFill>
                  <a:srgbClr val="4361EE"/>
                </a:solidFill>
              </a:rPr>
              <a:t>PayloadMass</a:t>
            </a:r>
            <a:r>
              <a:rPr lang="en-US" sz="942" dirty="0">
                <a:solidFill>
                  <a:srgbClr val="E0E0E0"/>
                </a:solidFill>
              </a:rPr>
              <a:t> by replacing with the mean (~6,123 kg).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5007769" y="3004951"/>
            <a:ext cx="35647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Target Variable (Class)</a:t>
            </a:r>
            <a:endParaRPr lang="en-US" sz="784" dirty="0"/>
          </a:p>
        </p:txBody>
      </p:sp>
      <p:sp>
        <p:nvSpPr>
          <p:cNvPr id="16" name="Text 13"/>
          <p:cNvSpPr/>
          <p:nvPr/>
        </p:nvSpPr>
        <p:spPr>
          <a:xfrm>
            <a:off x="5007769" y="3160328"/>
            <a:ext cx="3564731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E0E0E0"/>
                </a:solidFill>
              </a:rPr>
              <a:t>Creation of a binary variable for classification: 
</a:t>
            </a:r>
            <a:r>
              <a:rPr lang="en-US" sz="845" dirty="0">
                <a:solidFill>
                  <a:srgbClr val="4361EE"/>
                </a:solidFill>
              </a:rPr>
              <a:t>1</a:t>
            </a:r>
            <a:r>
              <a:rPr lang="en-US" sz="942" dirty="0">
                <a:solidFill>
                  <a:srgbClr val="E0E0E0"/>
                </a:solidFill>
              </a:rPr>
              <a:t> = Successful Landing 
</a:t>
            </a:r>
            <a:r>
              <a:rPr lang="en-US" sz="845" dirty="0">
                <a:solidFill>
                  <a:srgbClr val="4361EE"/>
                </a:solidFill>
              </a:rPr>
              <a:t>0</a:t>
            </a:r>
            <a:r>
              <a:rPr lang="en-US" sz="942" dirty="0">
                <a:solidFill>
                  <a:srgbClr val="E0E0E0"/>
                </a:solidFill>
              </a:rPr>
              <a:t> = Unsuccessful Landing (Crash, Ocean, None)</a:t>
            </a:r>
            <a:endParaRPr lang="en-US" sz="94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41148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1"/>
          <p:cNvSpPr/>
          <p:nvPr/>
        </p:nvSpPr>
        <p:spPr>
          <a:xfrm>
            <a:off x="4107656" y="0"/>
            <a:ext cx="7144" cy="5143500"/>
          </a:xfrm>
          <a:prstGeom prst="rect">
            <a:avLst/>
          </a:prstGeom>
          <a:solidFill>
            <a:srgbClr val="4361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571500" y="430802"/>
            <a:ext cx="32575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kern="0" spc="2" dirty="0">
                <a:solidFill>
                  <a:srgbClr val="4361EE"/>
                </a:solidFill>
              </a:rPr>
              <a:t>Methodology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571500" y="677261"/>
            <a:ext cx="3257550" cy="6172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EDA &amp; Interactive Visual Analytics</a:t>
            </a:r>
            <a:endParaRPr lang="en-US" sz="1808" dirty="0"/>
          </a:p>
        </p:txBody>
      </p:sp>
      <p:sp>
        <p:nvSpPr>
          <p:cNvPr id="7" name="Text 4"/>
          <p:cNvSpPr/>
          <p:nvPr/>
        </p:nvSpPr>
        <p:spPr>
          <a:xfrm>
            <a:off x="571500" y="1580220"/>
            <a:ext cx="32575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72585"/>
                </a:solidFill>
              </a:rPr>
              <a:t>Exploratory Data Analysis (EDA)</a:t>
            </a:r>
            <a:endParaRPr lang="en-US" sz="987" dirty="0"/>
          </a:p>
        </p:txBody>
      </p:sp>
      <p:sp>
        <p:nvSpPr>
          <p:cNvPr id="8" name="Text 5"/>
          <p:cNvSpPr/>
          <p:nvPr/>
        </p:nvSpPr>
        <p:spPr>
          <a:xfrm>
            <a:off x="571500" y="1860612"/>
            <a:ext cx="3257550" cy="548590"/>
          </a:xfrm>
          <a:prstGeom prst="rect">
            <a:avLst/>
          </a:prstGeom>
          <a:noFill/>
          <a:ln/>
        </p:spPr>
        <p:txBody>
          <a:bodyPr wrap="square" lIns="153035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Extracting critical metrics and visualizing relationships between variables such as Flight Number, Orbit Type, and Payload Mass.</a:t>
            </a:r>
            <a:endParaRPr lang="en-US" sz="834" dirty="0"/>
          </a:p>
        </p:txBody>
      </p:sp>
      <p:sp>
        <p:nvSpPr>
          <p:cNvPr id="9" name="Shape 6"/>
          <p:cNvSpPr/>
          <p:nvPr/>
        </p:nvSpPr>
        <p:spPr>
          <a:xfrm>
            <a:off x="700088" y="2480639"/>
            <a:ext cx="333496" cy="17323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700088" y="2480639"/>
            <a:ext cx="333496" cy="173236"/>
          </a:xfrm>
          <a:prstGeom prst="rect">
            <a:avLst/>
          </a:prstGeom>
          <a:noFill/>
          <a:ln/>
        </p:spPr>
        <p:txBody>
          <a:bodyPr wrap="square" lIns="102108" tIns="34036" rIns="102108" bIns="34036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B0C15"/>
                </a:solidFill>
              </a:rPr>
              <a:t>SQL</a:t>
            </a:r>
            <a:endParaRPr lang="en-US" sz="584" dirty="0"/>
          </a:p>
        </p:txBody>
      </p:sp>
      <p:sp>
        <p:nvSpPr>
          <p:cNvPr id="11" name="Shape 8"/>
          <p:cNvSpPr/>
          <p:nvPr/>
        </p:nvSpPr>
        <p:spPr>
          <a:xfrm>
            <a:off x="1140740" y="2480639"/>
            <a:ext cx="511783" cy="17323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1140740" y="2480639"/>
            <a:ext cx="511783" cy="173236"/>
          </a:xfrm>
          <a:prstGeom prst="rect">
            <a:avLst/>
          </a:prstGeom>
          <a:noFill/>
          <a:ln/>
        </p:spPr>
        <p:txBody>
          <a:bodyPr wrap="square" lIns="102108" tIns="34036" rIns="102108" bIns="34036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B0C15"/>
                </a:solidFill>
              </a:rPr>
              <a:t>Pandas</a:t>
            </a:r>
            <a:endParaRPr lang="en-US" sz="584" dirty="0"/>
          </a:p>
        </p:txBody>
      </p:sp>
      <p:sp>
        <p:nvSpPr>
          <p:cNvPr id="13" name="Shape 10"/>
          <p:cNvSpPr/>
          <p:nvPr/>
        </p:nvSpPr>
        <p:spPr>
          <a:xfrm>
            <a:off x="1759679" y="2480639"/>
            <a:ext cx="571974" cy="17323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759679" y="2480639"/>
            <a:ext cx="571974" cy="173236"/>
          </a:xfrm>
          <a:prstGeom prst="rect">
            <a:avLst/>
          </a:prstGeom>
          <a:noFill/>
          <a:ln/>
        </p:spPr>
        <p:txBody>
          <a:bodyPr wrap="square" lIns="102108" tIns="34036" rIns="102108" bIns="34036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B0C15"/>
                </a:solidFill>
              </a:rPr>
              <a:t>Seaborn</a:t>
            </a:r>
            <a:endParaRPr lang="en-US" sz="584" dirty="0"/>
          </a:p>
        </p:txBody>
      </p:sp>
      <p:sp>
        <p:nvSpPr>
          <p:cNvPr id="15" name="Text 12"/>
          <p:cNvSpPr/>
          <p:nvPr/>
        </p:nvSpPr>
        <p:spPr>
          <a:xfrm>
            <a:off x="571500" y="2868188"/>
            <a:ext cx="32575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72585"/>
                </a:solidFill>
              </a:rPr>
              <a:t>Interactive Analytics</a:t>
            </a:r>
            <a:endParaRPr lang="en-US" sz="987" dirty="0"/>
          </a:p>
        </p:txBody>
      </p:sp>
      <p:sp>
        <p:nvSpPr>
          <p:cNvPr id="16" name="Text 13"/>
          <p:cNvSpPr/>
          <p:nvPr/>
        </p:nvSpPr>
        <p:spPr>
          <a:xfrm>
            <a:off x="571500" y="3148580"/>
            <a:ext cx="3257550" cy="365727"/>
          </a:xfrm>
          <a:prstGeom prst="rect">
            <a:avLst/>
          </a:prstGeom>
          <a:noFill/>
          <a:ln/>
        </p:spPr>
        <p:txBody>
          <a:bodyPr wrap="square" lIns="153035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Geospatial mapping of launch sites and dynamic dashboards for real-time success rate filtering.</a:t>
            </a:r>
            <a:endParaRPr lang="en-US" sz="834" dirty="0"/>
          </a:p>
        </p:txBody>
      </p:sp>
      <p:sp>
        <p:nvSpPr>
          <p:cNvPr id="17" name="Shape 14"/>
          <p:cNvSpPr/>
          <p:nvPr/>
        </p:nvSpPr>
        <p:spPr>
          <a:xfrm>
            <a:off x="700088" y="3585744"/>
            <a:ext cx="767507" cy="17323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700088" y="3585744"/>
            <a:ext cx="767507" cy="173236"/>
          </a:xfrm>
          <a:prstGeom prst="rect">
            <a:avLst/>
          </a:prstGeom>
          <a:noFill/>
          <a:ln/>
        </p:spPr>
        <p:txBody>
          <a:bodyPr wrap="square" lIns="102108" tIns="34036" rIns="102108" bIns="34036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B0C15"/>
                </a:solidFill>
              </a:rPr>
              <a:t>Folium Maps</a:t>
            </a:r>
            <a:endParaRPr lang="en-US" sz="584" dirty="0"/>
          </a:p>
        </p:txBody>
      </p:sp>
      <p:sp>
        <p:nvSpPr>
          <p:cNvPr id="19" name="Shape 16"/>
          <p:cNvSpPr/>
          <p:nvPr/>
        </p:nvSpPr>
        <p:spPr>
          <a:xfrm>
            <a:off x="1574750" y="3585744"/>
            <a:ext cx="733295" cy="17323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7"/>
          <p:cNvSpPr/>
          <p:nvPr/>
        </p:nvSpPr>
        <p:spPr>
          <a:xfrm>
            <a:off x="1574750" y="3585744"/>
            <a:ext cx="733295" cy="173236"/>
          </a:xfrm>
          <a:prstGeom prst="rect">
            <a:avLst/>
          </a:prstGeom>
          <a:noFill/>
          <a:ln/>
        </p:spPr>
        <p:txBody>
          <a:bodyPr wrap="square" lIns="102108" tIns="34036" rIns="102108" bIns="34036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B0C15"/>
                </a:solidFill>
              </a:rPr>
              <a:t>Plotly Dash</a:t>
            </a:r>
            <a:endParaRPr lang="en-US" sz="584" dirty="0"/>
          </a:p>
        </p:txBody>
      </p:sp>
      <p:sp>
        <p:nvSpPr>
          <p:cNvPr id="21" name="Shape 18"/>
          <p:cNvSpPr/>
          <p:nvPr/>
        </p:nvSpPr>
        <p:spPr>
          <a:xfrm>
            <a:off x="571500" y="4116167"/>
            <a:ext cx="3257550" cy="596503"/>
          </a:xfrm>
          <a:prstGeom prst="rect">
            <a:avLst/>
          </a:prstGeom>
          <a:solidFill>
            <a:srgbClr val="4361EE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Shape 19"/>
          <p:cNvSpPr/>
          <p:nvPr/>
        </p:nvSpPr>
        <p:spPr>
          <a:xfrm>
            <a:off x="571500" y="4116167"/>
            <a:ext cx="28575" cy="596503"/>
          </a:xfrm>
          <a:prstGeom prst="rect">
            <a:avLst/>
          </a:prstGeom>
          <a:solidFill>
            <a:srgbClr val="4361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Text 20"/>
          <p:cNvSpPr/>
          <p:nvPr/>
        </p:nvSpPr>
        <p:spPr>
          <a:xfrm>
            <a:off x="714375" y="4259042"/>
            <a:ext cx="2971800" cy="3107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i="1" dirty="0">
                <a:solidFill>
                  <a:srgbClr val="FFFFFF"/>
                </a:solidFill>
              </a:rPr>
              <a:t>"Identify visual patterns and hidden correlations that inform the construction of robust predictive models."</a:t>
            </a:r>
            <a:endParaRPr lang="en-US" sz="834" dirty="0"/>
          </a:p>
        </p:txBody>
      </p:sp>
      <p:sp>
        <p:nvSpPr>
          <p:cNvPr id="24" name="Shape 21"/>
          <p:cNvSpPr/>
          <p:nvPr/>
        </p:nvSpPr>
        <p:spPr>
          <a:xfrm>
            <a:off x="4114800" y="0"/>
            <a:ext cx="5029200" cy="51435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7" name="Imagem 2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5842EAC4-1B89-8A2E-6926-5E9D7E314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672" y="212007"/>
            <a:ext cx="2832196" cy="2164925"/>
          </a:xfrm>
          <a:prstGeom prst="rect">
            <a:avLst/>
          </a:prstGeom>
        </p:spPr>
      </p:pic>
      <p:pic>
        <p:nvPicPr>
          <p:cNvPr id="29" name="Imagem 28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9DC6A8CD-E81C-82A2-64B1-3F14073C6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672" y="2653875"/>
            <a:ext cx="2832196" cy="21649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1310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73223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1"/>
          <p:cNvSpPr/>
          <p:nvPr/>
        </p:nvSpPr>
        <p:spPr>
          <a:xfrm>
            <a:off x="571500" y="1153716"/>
            <a:ext cx="8001000" cy="7144"/>
          </a:xfrm>
          <a:prstGeom prst="rect">
            <a:avLst/>
          </a:prstGeom>
          <a:solidFill>
            <a:srgbClr val="3333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kern="0" spc="2" dirty="0">
                <a:solidFill>
                  <a:srgbClr val="4361EE"/>
                </a:solidFill>
              </a:rPr>
              <a:t>Methodology: Predictive Analysis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571500" y="660797"/>
            <a:ext cx="800100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Machine Learning Models and Optimization</a:t>
            </a:r>
            <a:endParaRPr lang="en-US" sz="1808" dirty="0"/>
          </a:p>
        </p:txBody>
      </p:sp>
      <p:sp>
        <p:nvSpPr>
          <p:cNvPr id="7" name="Text 4"/>
          <p:cNvSpPr/>
          <p:nvPr/>
        </p:nvSpPr>
        <p:spPr>
          <a:xfrm>
            <a:off x="728663" y="1439466"/>
            <a:ext cx="40076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Data Preprocessing</a:t>
            </a:r>
            <a:endParaRPr lang="en-US" sz="987" dirty="0"/>
          </a:p>
        </p:txBody>
      </p:sp>
      <p:sp>
        <p:nvSpPr>
          <p:cNvPr id="8" name="Text 5"/>
          <p:cNvSpPr/>
          <p:nvPr/>
        </p:nvSpPr>
        <p:spPr>
          <a:xfrm>
            <a:off x="843102" y="1705570"/>
            <a:ext cx="94264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E0E0E0"/>
                </a:solidFill>
              </a:rPr>
              <a:t>Standardization: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1785742" y="1705570"/>
            <a:ext cx="273081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Used</a:t>
            </a:r>
            <a:endParaRPr lang="en-US" sz="834" dirty="0"/>
          </a:p>
        </p:txBody>
      </p:sp>
      <p:sp>
        <p:nvSpPr>
          <p:cNvPr id="10" name="Text 7"/>
          <p:cNvSpPr/>
          <p:nvPr/>
        </p:nvSpPr>
        <p:spPr>
          <a:xfrm>
            <a:off x="2058823" y="1705570"/>
            <a:ext cx="960137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StandardScaler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3018960" y="1705570"/>
            <a:ext cx="117958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to normalize features.</a:t>
            </a:r>
            <a:endParaRPr lang="en-US" sz="834" dirty="0"/>
          </a:p>
        </p:txBody>
      </p:sp>
      <p:sp>
        <p:nvSpPr>
          <p:cNvPr id="12" name="Text 9"/>
          <p:cNvSpPr/>
          <p:nvPr/>
        </p:nvSpPr>
        <p:spPr>
          <a:xfrm>
            <a:off x="843102" y="1922729"/>
            <a:ext cx="821141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E0E0E0"/>
                </a:solidFill>
              </a:rPr>
              <a:t>Data Splitting:</a:t>
            </a:r>
            <a:endParaRPr lang="en-US" sz="784" dirty="0"/>
          </a:p>
        </p:txBody>
      </p:sp>
      <p:sp>
        <p:nvSpPr>
          <p:cNvPr id="13" name="Text 10"/>
          <p:cNvSpPr/>
          <p:nvPr/>
        </p:nvSpPr>
        <p:spPr>
          <a:xfrm>
            <a:off x="1664243" y="1922729"/>
            <a:ext cx="260981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80% Training | 20% Testing for robust validation.</a:t>
            </a:r>
            <a:endParaRPr lang="en-US" sz="834" dirty="0"/>
          </a:p>
        </p:txBody>
      </p:sp>
      <p:sp>
        <p:nvSpPr>
          <p:cNvPr id="14" name="Text 11"/>
          <p:cNvSpPr/>
          <p:nvPr/>
        </p:nvSpPr>
        <p:spPr>
          <a:xfrm>
            <a:off x="728663" y="2354200"/>
            <a:ext cx="40076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Models Tested</a:t>
            </a:r>
            <a:endParaRPr lang="en-US" sz="987" dirty="0"/>
          </a:p>
        </p:txBody>
      </p:sp>
      <p:sp>
        <p:nvSpPr>
          <p:cNvPr id="15" name="Shape 12"/>
          <p:cNvSpPr/>
          <p:nvPr/>
        </p:nvSpPr>
        <p:spPr>
          <a:xfrm>
            <a:off x="728663" y="2620305"/>
            <a:ext cx="1950244" cy="508992"/>
          </a:xfrm>
          <a:prstGeom prst="rect">
            <a:avLst/>
          </a:prstGeom>
          <a:solidFill>
            <a:srgbClr val="4361EE">
              <a:alpha val="10000"/>
            </a:srgbClr>
          </a:solidFill>
          <a:ln w="9144">
            <a:solidFill>
              <a:srgbClr val="4361EE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835819" y="2727461"/>
            <a:ext cx="17359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Logistic Regression</a:t>
            </a:r>
            <a:endParaRPr lang="en-US" sz="683" dirty="0"/>
          </a:p>
        </p:txBody>
      </p:sp>
      <p:sp>
        <p:nvSpPr>
          <p:cNvPr id="17" name="Text 14"/>
          <p:cNvSpPr/>
          <p:nvPr/>
        </p:nvSpPr>
        <p:spPr>
          <a:xfrm>
            <a:off x="835819" y="2891768"/>
            <a:ext cx="173593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621" dirty="0">
                <a:solidFill>
                  <a:srgbClr val="A0A0A0"/>
                </a:solidFill>
              </a:rPr>
              <a:t>Baseline for binary classification.</a:t>
            </a:r>
            <a:endParaRPr lang="en-US" sz="621" dirty="0"/>
          </a:p>
        </p:txBody>
      </p:sp>
      <p:sp>
        <p:nvSpPr>
          <p:cNvPr id="18" name="Shape 15"/>
          <p:cNvSpPr/>
          <p:nvPr/>
        </p:nvSpPr>
        <p:spPr>
          <a:xfrm>
            <a:off x="2786063" y="2620305"/>
            <a:ext cx="1950244" cy="508992"/>
          </a:xfrm>
          <a:prstGeom prst="rect">
            <a:avLst/>
          </a:prstGeom>
          <a:solidFill>
            <a:srgbClr val="4361EE">
              <a:alpha val="10000"/>
            </a:srgbClr>
          </a:solidFill>
          <a:ln w="9144">
            <a:solidFill>
              <a:srgbClr val="4361EE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9" name="Text 16"/>
          <p:cNvSpPr/>
          <p:nvPr/>
        </p:nvSpPr>
        <p:spPr>
          <a:xfrm>
            <a:off x="2893219" y="2727461"/>
            <a:ext cx="17359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SVM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2893219" y="2891768"/>
            <a:ext cx="173593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621" dirty="0">
                <a:solidFill>
                  <a:srgbClr val="A0A0A0"/>
                </a:solidFill>
              </a:rPr>
              <a:t>RBF kernel for non-linear boundaries.</a:t>
            </a:r>
            <a:endParaRPr lang="en-US" sz="621" dirty="0"/>
          </a:p>
        </p:txBody>
      </p:sp>
      <p:sp>
        <p:nvSpPr>
          <p:cNvPr id="21" name="Shape 18"/>
          <p:cNvSpPr/>
          <p:nvPr/>
        </p:nvSpPr>
        <p:spPr>
          <a:xfrm>
            <a:off x="728663" y="3222166"/>
            <a:ext cx="1950244" cy="508992"/>
          </a:xfrm>
          <a:prstGeom prst="rect">
            <a:avLst/>
          </a:prstGeom>
          <a:solidFill>
            <a:srgbClr val="4361EE">
              <a:alpha val="10000"/>
            </a:srgbClr>
          </a:solidFill>
          <a:ln w="9144">
            <a:solidFill>
              <a:srgbClr val="4361EE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2" name="Text 19"/>
          <p:cNvSpPr/>
          <p:nvPr/>
        </p:nvSpPr>
        <p:spPr>
          <a:xfrm>
            <a:off x="835819" y="3329322"/>
            <a:ext cx="17359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Decision Tree</a:t>
            </a:r>
            <a:endParaRPr lang="en-US" sz="683" dirty="0"/>
          </a:p>
        </p:txBody>
      </p:sp>
      <p:sp>
        <p:nvSpPr>
          <p:cNvPr id="23" name="Text 20"/>
          <p:cNvSpPr/>
          <p:nvPr/>
        </p:nvSpPr>
        <p:spPr>
          <a:xfrm>
            <a:off x="835819" y="3493629"/>
            <a:ext cx="173593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621" dirty="0">
                <a:solidFill>
                  <a:srgbClr val="A0A0A0"/>
                </a:solidFill>
              </a:rPr>
              <a:t>Interpretable rule-based model.</a:t>
            </a:r>
            <a:endParaRPr lang="en-US" sz="621" dirty="0"/>
          </a:p>
        </p:txBody>
      </p:sp>
      <p:sp>
        <p:nvSpPr>
          <p:cNvPr id="24" name="Shape 21"/>
          <p:cNvSpPr/>
          <p:nvPr/>
        </p:nvSpPr>
        <p:spPr>
          <a:xfrm>
            <a:off x="2786063" y="3222166"/>
            <a:ext cx="1950244" cy="508992"/>
          </a:xfrm>
          <a:prstGeom prst="rect">
            <a:avLst/>
          </a:prstGeom>
          <a:solidFill>
            <a:srgbClr val="4361EE">
              <a:alpha val="10000"/>
            </a:srgbClr>
          </a:solidFill>
          <a:ln w="9144">
            <a:solidFill>
              <a:srgbClr val="4361EE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5" name="Text 22"/>
          <p:cNvSpPr/>
          <p:nvPr/>
        </p:nvSpPr>
        <p:spPr>
          <a:xfrm>
            <a:off x="2893219" y="3329322"/>
            <a:ext cx="17359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KNN</a:t>
            </a:r>
            <a:endParaRPr lang="en-US" sz="683" dirty="0"/>
          </a:p>
        </p:txBody>
      </p:sp>
      <p:sp>
        <p:nvSpPr>
          <p:cNvPr id="26" name="Text 23"/>
          <p:cNvSpPr/>
          <p:nvPr/>
        </p:nvSpPr>
        <p:spPr>
          <a:xfrm>
            <a:off x="2893219" y="3493629"/>
            <a:ext cx="173593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621" dirty="0">
                <a:solidFill>
                  <a:srgbClr val="A0A0A0"/>
                </a:solidFill>
              </a:rPr>
              <a:t>Proximity-based classification.</a:t>
            </a:r>
            <a:endParaRPr lang="en-US" sz="621" dirty="0"/>
          </a:p>
        </p:txBody>
      </p:sp>
      <p:sp>
        <p:nvSpPr>
          <p:cNvPr id="27" name="Text 24"/>
          <p:cNvSpPr/>
          <p:nvPr/>
        </p:nvSpPr>
        <p:spPr>
          <a:xfrm>
            <a:off x="728663" y="3931183"/>
            <a:ext cx="40076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Optimization &amp; Evaluation</a:t>
            </a:r>
            <a:endParaRPr lang="en-US" sz="987" dirty="0"/>
          </a:p>
        </p:txBody>
      </p:sp>
      <p:sp>
        <p:nvSpPr>
          <p:cNvPr id="28" name="Text 25"/>
          <p:cNvSpPr/>
          <p:nvPr/>
        </p:nvSpPr>
        <p:spPr>
          <a:xfrm>
            <a:off x="843102" y="4197288"/>
            <a:ext cx="80456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E0E0E0"/>
                </a:solidFill>
              </a:rPr>
              <a:t>GridSearchCV:</a:t>
            </a:r>
            <a:endParaRPr lang="en-US" sz="784" dirty="0"/>
          </a:p>
        </p:txBody>
      </p:sp>
      <p:sp>
        <p:nvSpPr>
          <p:cNvPr id="29" name="Text 26"/>
          <p:cNvSpPr/>
          <p:nvPr/>
        </p:nvSpPr>
        <p:spPr>
          <a:xfrm>
            <a:off x="1647667" y="4197288"/>
            <a:ext cx="189909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Exhaustive hyperparameter tuning.</a:t>
            </a:r>
            <a:endParaRPr lang="en-US" sz="834" dirty="0"/>
          </a:p>
        </p:txBody>
      </p:sp>
      <p:sp>
        <p:nvSpPr>
          <p:cNvPr id="30" name="Text 27"/>
          <p:cNvSpPr/>
          <p:nvPr/>
        </p:nvSpPr>
        <p:spPr>
          <a:xfrm>
            <a:off x="843102" y="4414447"/>
            <a:ext cx="95865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E0E0E0"/>
                </a:solidFill>
              </a:rPr>
              <a:t>Cross-Validation:</a:t>
            </a:r>
            <a:endParaRPr lang="en-US" sz="784" dirty="0"/>
          </a:p>
        </p:txBody>
      </p:sp>
      <p:sp>
        <p:nvSpPr>
          <p:cNvPr id="31" name="Text 28"/>
          <p:cNvSpPr/>
          <p:nvPr/>
        </p:nvSpPr>
        <p:spPr>
          <a:xfrm>
            <a:off x="1801760" y="4414447"/>
            <a:ext cx="1465222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10-fold CV implementation.</a:t>
            </a:r>
            <a:endParaRPr lang="en-US" sz="834" dirty="0"/>
          </a:p>
        </p:txBody>
      </p:sp>
      <p:sp>
        <p:nvSpPr>
          <p:cNvPr id="32" name="Text 29"/>
          <p:cNvSpPr/>
          <p:nvPr/>
        </p:nvSpPr>
        <p:spPr>
          <a:xfrm>
            <a:off x="843102" y="4631606"/>
            <a:ext cx="459851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E0E0E0"/>
                </a:solidFill>
              </a:rPr>
              <a:t>Metrics:</a:t>
            </a:r>
            <a:endParaRPr lang="en-US" sz="784" dirty="0"/>
          </a:p>
        </p:txBody>
      </p:sp>
      <p:sp>
        <p:nvSpPr>
          <p:cNvPr id="33" name="Text 30"/>
          <p:cNvSpPr/>
          <p:nvPr/>
        </p:nvSpPr>
        <p:spPr>
          <a:xfrm>
            <a:off x="1302953" y="4631606"/>
            <a:ext cx="263989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Accuracy, Confusion Matrix, Precision, and Recall.</a:t>
            </a:r>
            <a:endParaRPr lang="en-US" sz="834" dirty="0"/>
          </a:p>
        </p:txBody>
      </p:sp>
      <p:sp>
        <p:nvSpPr>
          <p:cNvPr id="34" name="Shape 31"/>
          <p:cNvSpPr/>
          <p:nvPr/>
        </p:nvSpPr>
        <p:spPr>
          <a:xfrm>
            <a:off x="5164931" y="1501053"/>
            <a:ext cx="3407569" cy="1571625"/>
          </a:xfrm>
          <a:prstGeom prst="rect">
            <a:avLst/>
          </a:prstGeom>
          <a:solidFill>
            <a:srgbClr val="000000"/>
          </a:solidFill>
          <a:ln w="9144">
            <a:solidFill>
              <a:srgbClr val="33333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56" y="1501053"/>
            <a:ext cx="2095491" cy="1571597"/>
          </a:xfrm>
          <a:prstGeom prst="rect">
            <a:avLst/>
          </a:prstGeom>
        </p:spPr>
      </p:pic>
      <p:sp>
        <p:nvSpPr>
          <p:cNvPr id="36" name="Shape 32"/>
          <p:cNvSpPr/>
          <p:nvPr/>
        </p:nvSpPr>
        <p:spPr>
          <a:xfrm>
            <a:off x="5164931" y="2917301"/>
            <a:ext cx="3407569" cy="155377"/>
          </a:xfrm>
          <a:prstGeom prst="rect">
            <a:avLst/>
          </a:prstGeom>
          <a:solidFill>
            <a:srgbClr val="000000">
              <a:alpha val="7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7" name="Text 33"/>
          <p:cNvSpPr/>
          <p:nvPr/>
        </p:nvSpPr>
        <p:spPr>
          <a:xfrm>
            <a:off x="5164931" y="2917301"/>
            <a:ext cx="3407569" cy="155377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r">
              <a:lnSpc>
                <a:spcPts val="700"/>
              </a:lnSpc>
              <a:buNone/>
            </a:pPr>
            <a:r>
              <a:rPr lang="en-US" sz="516" dirty="0">
                <a:solidFill>
                  <a:srgbClr val="A0A0A0"/>
                </a:solidFill>
              </a:rPr>
              <a:t>Learning Curves Analysis</a:t>
            </a:r>
            <a:endParaRPr lang="en-US" sz="516" dirty="0"/>
          </a:p>
        </p:txBody>
      </p:sp>
      <p:sp>
        <p:nvSpPr>
          <p:cNvPr id="38" name="Shape 34"/>
          <p:cNvSpPr/>
          <p:nvPr/>
        </p:nvSpPr>
        <p:spPr>
          <a:xfrm>
            <a:off x="5164931" y="3215553"/>
            <a:ext cx="3407569" cy="1571625"/>
          </a:xfrm>
          <a:prstGeom prst="rect">
            <a:avLst/>
          </a:prstGeom>
          <a:solidFill>
            <a:srgbClr val="000000"/>
          </a:solidFill>
          <a:ln w="9144">
            <a:solidFill>
              <a:srgbClr val="33333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3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722" y="3215553"/>
            <a:ext cx="2793988" cy="1571597"/>
          </a:xfrm>
          <a:prstGeom prst="rect">
            <a:avLst/>
          </a:prstGeom>
        </p:spPr>
      </p:pic>
      <p:sp>
        <p:nvSpPr>
          <p:cNvPr id="40" name="Shape 35"/>
          <p:cNvSpPr/>
          <p:nvPr/>
        </p:nvSpPr>
        <p:spPr>
          <a:xfrm>
            <a:off x="5164931" y="4631801"/>
            <a:ext cx="3407569" cy="155377"/>
          </a:xfrm>
          <a:prstGeom prst="rect">
            <a:avLst/>
          </a:prstGeom>
          <a:solidFill>
            <a:srgbClr val="000000">
              <a:alpha val="7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1" name="Text 36"/>
          <p:cNvSpPr/>
          <p:nvPr/>
        </p:nvSpPr>
        <p:spPr>
          <a:xfrm>
            <a:off x="5164931" y="4631801"/>
            <a:ext cx="3407569" cy="155377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r">
              <a:lnSpc>
                <a:spcPts val="700"/>
              </a:lnSpc>
              <a:buNone/>
            </a:pPr>
            <a:r>
              <a:rPr lang="en-US" sz="516" dirty="0">
                <a:solidFill>
                  <a:srgbClr val="A0A0A0"/>
                </a:solidFill>
              </a:rPr>
              <a:t>Performance Metrics Deep Dive</a:t>
            </a:r>
            <a:endParaRPr lang="en-US" sz="51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3657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1"/>
          <p:cNvSpPr/>
          <p:nvPr/>
        </p:nvSpPr>
        <p:spPr>
          <a:xfrm>
            <a:off x="3650456" y="0"/>
            <a:ext cx="7144" cy="5143500"/>
          </a:xfrm>
          <a:prstGeom prst="rect">
            <a:avLst/>
          </a:prstGeom>
          <a:solidFill>
            <a:srgbClr val="C7D0F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571500" y="585257"/>
            <a:ext cx="28003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kern="0" spc="2" dirty="0">
                <a:solidFill>
                  <a:srgbClr val="4361EE"/>
                </a:solidFill>
              </a:rPr>
              <a:t>EDA Results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571500" y="831717"/>
            <a:ext cx="2800350" cy="6172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Visual Insights &amp; Patterns</a:t>
            </a:r>
            <a:endParaRPr lang="en-US" sz="1808" dirty="0"/>
          </a:p>
        </p:txBody>
      </p:sp>
      <p:sp>
        <p:nvSpPr>
          <p:cNvPr id="7" name="Text 4"/>
          <p:cNvSpPr/>
          <p:nvPr/>
        </p:nvSpPr>
        <p:spPr>
          <a:xfrm>
            <a:off x="571500" y="1734676"/>
            <a:ext cx="28003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72585"/>
                </a:solidFill>
              </a:rPr>
              <a:t>Payload vs. Launch Site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571500" y="1947202"/>
            <a:ext cx="2800350" cy="514350"/>
          </a:xfrm>
          <a:prstGeom prst="rect">
            <a:avLst/>
          </a:prstGeom>
          <a:noFill/>
          <a:ln/>
        </p:spPr>
        <p:txBody>
          <a:bodyPr wrap="square" lIns="153035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Heavy payloads (&gt;8,000kg) are exclusively launched from </a:t>
            </a:r>
            <a:r>
              <a:rPr lang="en-US" sz="784" b="1" dirty="0">
                <a:solidFill>
                  <a:srgbClr val="E0E0E0"/>
                </a:solidFill>
              </a:rPr>
              <a:t>KSC LC-39A</a:t>
            </a:r>
            <a:r>
              <a:rPr lang="en-US" sz="834" dirty="0">
                <a:solidFill>
                  <a:srgbClr val="E0E0E0"/>
                </a:solidFill>
              </a:rPr>
              <a:t> and </a:t>
            </a:r>
            <a:r>
              <a:rPr lang="en-US" sz="784" b="1" dirty="0">
                <a:solidFill>
                  <a:srgbClr val="E0E0E0"/>
                </a:solidFill>
              </a:rPr>
              <a:t>CCSFS SLC 40</a:t>
            </a:r>
            <a:r>
              <a:rPr lang="en-US" sz="834" dirty="0">
                <a:solidFill>
                  <a:srgbClr val="E0E0E0"/>
                </a:solidFill>
              </a:rPr>
              <a:t>. VAFB SLC 4E handles lighter polar orbit missions.</a:t>
            </a:r>
            <a:endParaRPr lang="en-US" sz="834" dirty="0"/>
          </a:p>
        </p:txBody>
      </p:sp>
      <p:sp>
        <p:nvSpPr>
          <p:cNvPr id="9" name="Text 6"/>
          <p:cNvSpPr/>
          <p:nvPr/>
        </p:nvSpPr>
        <p:spPr>
          <a:xfrm>
            <a:off x="571500" y="2675865"/>
            <a:ext cx="28003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72585"/>
                </a:solidFill>
              </a:rPr>
              <a:t>Success Rate by Orbit</a:t>
            </a:r>
            <a:endParaRPr lang="en-US" sz="784" dirty="0"/>
          </a:p>
        </p:txBody>
      </p:sp>
      <p:sp>
        <p:nvSpPr>
          <p:cNvPr id="10" name="Text 7"/>
          <p:cNvSpPr/>
          <p:nvPr/>
        </p:nvSpPr>
        <p:spPr>
          <a:xfrm>
            <a:off x="571500" y="2888391"/>
            <a:ext cx="2800350" cy="514350"/>
          </a:xfrm>
          <a:prstGeom prst="rect">
            <a:avLst/>
          </a:prstGeom>
          <a:noFill/>
          <a:ln/>
        </p:spPr>
        <p:txBody>
          <a:bodyPr wrap="square" lIns="153035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E0E0E0"/>
                </a:solidFill>
              </a:rPr>
              <a:t>100% Success Rate</a:t>
            </a:r>
            <a:r>
              <a:rPr lang="en-US" sz="834" dirty="0">
                <a:solidFill>
                  <a:srgbClr val="E0E0E0"/>
                </a:solidFill>
              </a:rPr>
              <a:t> observed for ES-L1, GEO, HEO, and SSO orbits. SO (Sun-Synchronous) orbits showed the lowest performance.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571500" y="3617054"/>
            <a:ext cx="28003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72585"/>
                </a:solidFill>
              </a:rPr>
              <a:t>Yearly Trend</a:t>
            </a:r>
            <a:endParaRPr lang="en-US" sz="784" dirty="0"/>
          </a:p>
        </p:txBody>
      </p:sp>
      <p:sp>
        <p:nvSpPr>
          <p:cNvPr id="12" name="Text 9"/>
          <p:cNvSpPr/>
          <p:nvPr/>
        </p:nvSpPr>
        <p:spPr>
          <a:xfrm>
            <a:off x="571500" y="3829580"/>
            <a:ext cx="2800350" cy="514350"/>
          </a:xfrm>
          <a:prstGeom prst="rect">
            <a:avLst/>
          </a:prstGeom>
          <a:noFill/>
          <a:ln/>
        </p:spPr>
        <p:txBody>
          <a:bodyPr wrap="square" lIns="153035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Consistent growth in success rates from 2013 to 2020, validating the technological maturity of the landing system over time.</a:t>
            </a:r>
            <a:endParaRPr lang="en-US" sz="834" dirty="0"/>
          </a:p>
        </p:txBody>
      </p:sp>
      <p:sp>
        <p:nvSpPr>
          <p:cNvPr id="15" name="Text 11"/>
          <p:cNvSpPr/>
          <p:nvPr/>
        </p:nvSpPr>
        <p:spPr>
          <a:xfrm>
            <a:off x="5486402" y="4343400"/>
            <a:ext cx="3228973" cy="1111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r">
              <a:lnSpc>
                <a:spcPts val="900"/>
              </a:lnSpc>
              <a:buNone/>
            </a:pPr>
            <a:endParaRPr lang="en-US" sz="727" dirty="0"/>
          </a:p>
        </p:txBody>
      </p:sp>
      <p:pic>
        <p:nvPicPr>
          <p:cNvPr id="17" name="Imagem 16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D7E3799E-36ED-98AD-C0A4-E430D071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150" y="1266825"/>
            <a:ext cx="5208378" cy="2806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71500"/>
            <a:ext cx="80010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kern="0" spc="2" dirty="0">
                <a:solidFill>
                  <a:srgbClr val="4361EE"/>
                </a:solidFill>
              </a:rPr>
              <a:t>EDA Results: SQL Insights</a:t>
            </a:r>
            <a:endParaRPr lang="en-US" sz="942" dirty="0"/>
          </a:p>
        </p:txBody>
      </p:sp>
      <p:sp>
        <p:nvSpPr>
          <p:cNvPr id="4" name="Text 1"/>
          <p:cNvSpPr/>
          <p:nvPr/>
        </p:nvSpPr>
        <p:spPr>
          <a:xfrm>
            <a:off x="571500" y="817959"/>
            <a:ext cx="8001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21" b="1" kern="0" spc="-1" dirty="0">
                <a:solidFill>
                  <a:srgbClr val="FFFFFF"/>
                </a:solidFill>
              </a:rPr>
              <a:t>Key Statistics Extracted via SQL</a:t>
            </a:r>
            <a:endParaRPr lang="en-US" sz="2121" dirty="0"/>
          </a:p>
        </p:txBody>
      </p:sp>
      <p:sp>
        <p:nvSpPr>
          <p:cNvPr id="5" name="Text 2"/>
          <p:cNvSpPr/>
          <p:nvPr/>
        </p:nvSpPr>
        <p:spPr>
          <a:xfrm>
            <a:off x="571500" y="1441252"/>
            <a:ext cx="255269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45,596 </a:t>
            </a:r>
            <a:r>
              <a:rPr lang="en-US" sz="1193" b="1" dirty="0">
                <a:solidFill>
                  <a:srgbClr val="666666"/>
                </a:solidFill>
              </a:rPr>
              <a:t>kg</a:t>
            </a:r>
            <a:endParaRPr lang="en-US" sz="2862" dirty="0"/>
          </a:p>
        </p:txBody>
      </p:sp>
      <p:sp>
        <p:nvSpPr>
          <p:cNvPr id="6" name="Text 3"/>
          <p:cNvSpPr/>
          <p:nvPr/>
        </p:nvSpPr>
        <p:spPr>
          <a:xfrm>
            <a:off x="571500" y="1912739"/>
            <a:ext cx="2552691" cy="241102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kern="0" spc="1" dirty="0">
                <a:solidFill>
                  <a:srgbClr val="A0A0A0"/>
                </a:solidFill>
              </a:rPr>
              <a:t>Total NASA Payload</a:t>
            </a:r>
            <a:endParaRPr lang="en-US" sz="834" dirty="0"/>
          </a:p>
        </p:txBody>
      </p:sp>
      <p:sp>
        <p:nvSpPr>
          <p:cNvPr id="7" name="Text 4"/>
          <p:cNvSpPr/>
          <p:nvPr/>
        </p:nvSpPr>
        <p:spPr>
          <a:xfrm>
            <a:off x="571500" y="2189559"/>
            <a:ext cx="255269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CRS Missions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3295641" y="1441252"/>
            <a:ext cx="255269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2,534 </a:t>
            </a:r>
            <a:r>
              <a:rPr lang="en-US" sz="1193" b="1" dirty="0">
                <a:solidFill>
                  <a:srgbClr val="666666"/>
                </a:solidFill>
              </a:rPr>
              <a:t>kg</a:t>
            </a:r>
            <a:endParaRPr lang="en-US" sz="2862" dirty="0"/>
          </a:p>
        </p:txBody>
      </p:sp>
      <p:sp>
        <p:nvSpPr>
          <p:cNvPr id="9" name="Text 6"/>
          <p:cNvSpPr/>
          <p:nvPr/>
        </p:nvSpPr>
        <p:spPr>
          <a:xfrm>
            <a:off x="3295641" y="1912739"/>
            <a:ext cx="2552691" cy="241102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kern="0" spc="1" dirty="0">
                <a:solidFill>
                  <a:srgbClr val="A0A0A0"/>
                </a:solidFill>
              </a:rPr>
              <a:t>Average Payload</a:t>
            </a:r>
            <a:endParaRPr lang="en-US" sz="834" dirty="0"/>
          </a:p>
        </p:txBody>
      </p:sp>
      <p:sp>
        <p:nvSpPr>
          <p:cNvPr id="10" name="Text 7"/>
          <p:cNvSpPr/>
          <p:nvPr/>
        </p:nvSpPr>
        <p:spPr>
          <a:xfrm>
            <a:off x="3295641" y="2189559"/>
            <a:ext cx="255269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F9 v1.1</a:t>
            </a:r>
            <a:endParaRPr lang="en-US" sz="727" dirty="0"/>
          </a:p>
        </p:txBody>
      </p:sp>
      <p:sp>
        <p:nvSpPr>
          <p:cNvPr id="11" name="Text 8"/>
          <p:cNvSpPr/>
          <p:nvPr/>
        </p:nvSpPr>
        <p:spPr>
          <a:xfrm>
            <a:off x="6019781" y="1441252"/>
            <a:ext cx="2552719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F72585"/>
                </a:solidFill>
              </a:rPr>
              <a:t>98</a:t>
            </a:r>
            <a:endParaRPr lang="en-US" sz="2862" dirty="0"/>
          </a:p>
        </p:txBody>
      </p:sp>
      <p:sp>
        <p:nvSpPr>
          <p:cNvPr id="12" name="Text 9"/>
          <p:cNvSpPr/>
          <p:nvPr/>
        </p:nvSpPr>
        <p:spPr>
          <a:xfrm>
            <a:off x="6019781" y="1912739"/>
            <a:ext cx="2552719" cy="241102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kern="0" spc="1" dirty="0">
                <a:solidFill>
                  <a:srgbClr val="A0A0A0"/>
                </a:solidFill>
              </a:rPr>
              <a:t>Successful Missions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6019781" y="2189559"/>
            <a:ext cx="255271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Recorded in Database</a:t>
            </a:r>
            <a:endParaRPr lang="en-US" sz="727" dirty="0"/>
          </a:p>
        </p:txBody>
      </p:sp>
      <p:sp>
        <p:nvSpPr>
          <p:cNvPr id="14" name="Text 11"/>
          <p:cNvSpPr/>
          <p:nvPr/>
        </p:nvSpPr>
        <p:spPr>
          <a:xfrm>
            <a:off x="571500" y="2496741"/>
            <a:ext cx="255269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SLC 40</a:t>
            </a:r>
            <a:endParaRPr lang="en-US" sz="2862" dirty="0"/>
          </a:p>
        </p:txBody>
      </p:sp>
      <p:sp>
        <p:nvSpPr>
          <p:cNvPr id="15" name="Text 12"/>
          <p:cNvSpPr/>
          <p:nvPr/>
        </p:nvSpPr>
        <p:spPr>
          <a:xfrm>
            <a:off x="571500" y="2968228"/>
            <a:ext cx="2552691" cy="241102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kern="0" spc="1" dirty="0">
                <a:solidFill>
                  <a:srgbClr val="A0A0A0"/>
                </a:solidFill>
              </a:rPr>
              <a:t>Top Launch Site</a:t>
            </a:r>
            <a:endParaRPr lang="en-US" sz="834" dirty="0"/>
          </a:p>
        </p:txBody>
      </p:sp>
      <p:sp>
        <p:nvSpPr>
          <p:cNvPr id="16" name="Text 13"/>
          <p:cNvSpPr/>
          <p:nvPr/>
        </p:nvSpPr>
        <p:spPr>
          <a:xfrm>
            <a:off x="571500" y="3245048"/>
            <a:ext cx="255269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CCSFS (Most Frequent)</a:t>
            </a:r>
            <a:endParaRPr lang="en-US" sz="727" dirty="0"/>
          </a:p>
        </p:txBody>
      </p:sp>
      <p:sp>
        <p:nvSpPr>
          <p:cNvPr id="17" name="Text 14"/>
          <p:cNvSpPr/>
          <p:nvPr/>
        </p:nvSpPr>
        <p:spPr>
          <a:xfrm>
            <a:off x="3295641" y="2496741"/>
            <a:ext cx="255269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15,600 </a:t>
            </a:r>
            <a:r>
              <a:rPr lang="en-US" sz="1193" b="1" dirty="0">
                <a:solidFill>
                  <a:srgbClr val="666666"/>
                </a:solidFill>
              </a:rPr>
              <a:t>kg</a:t>
            </a:r>
            <a:endParaRPr lang="en-US" sz="2862" dirty="0"/>
          </a:p>
        </p:txBody>
      </p:sp>
      <p:sp>
        <p:nvSpPr>
          <p:cNvPr id="18" name="Text 15"/>
          <p:cNvSpPr/>
          <p:nvPr/>
        </p:nvSpPr>
        <p:spPr>
          <a:xfrm>
            <a:off x="3295641" y="2968228"/>
            <a:ext cx="2552691" cy="241102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kern="0" spc="1" dirty="0">
                <a:solidFill>
                  <a:srgbClr val="A0A0A0"/>
                </a:solidFill>
              </a:rPr>
              <a:t>Max Payload Booster</a:t>
            </a:r>
            <a:endParaRPr lang="en-US" sz="834" dirty="0"/>
          </a:p>
        </p:txBody>
      </p:sp>
      <p:sp>
        <p:nvSpPr>
          <p:cNvPr id="19" name="Text 16"/>
          <p:cNvSpPr/>
          <p:nvPr/>
        </p:nvSpPr>
        <p:spPr>
          <a:xfrm>
            <a:off x="3295641" y="3245048"/>
            <a:ext cx="255269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F9 B5 Series (e.g., B1048)</a:t>
            </a:r>
            <a:endParaRPr lang="en-US" sz="727" dirty="0"/>
          </a:p>
        </p:txBody>
      </p:sp>
      <p:sp>
        <p:nvSpPr>
          <p:cNvPr id="20" name="Shape 17"/>
          <p:cNvSpPr/>
          <p:nvPr/>
        </p:nvSpPr>
        <p:spPr>
          <a:xfrm>
            <a:off x="571500" y="3809405"/>
            <a:ext cx="8001000" cy="912614"/>
          </a:xfrm>
          <a:prstGeom prst="rect">
            <a:avLst/>
          </a:prstGeom>
          <a:solidFill>
            <a:srgbClr val="4361EE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Shape 18"/>
          <p:cNvSpPr/>
          <p:nvPr/>
        </p:nvSpPr>
        <p:spPr>
          <a:xfrm>
            <a:off x="571500" y="3809405"/>
            <a:ext cx="28575" cy="912614"/>
          </a:xfrm>
          <a:prstGeom prst="rect">
            <a:avLst/>
          </a:prstGeom>
          <a:solidFill>
            <a:srgbClr val="F7258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Text 19"/>
          <p:cNvSpPr/>
          <p:nvPr/>
        </p:nvSpPr>
        <p:spPr>
          <a:xfrm>
            <a:off x="700088" y="3937992"/>
            <a:ext cx="7743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72585"/>
                </a:solidFill>
              </a:rPr>
              <a:t>Strategic Insight</a:t>
            </a:r>
            <a:endParaRPr lang="en-US" sz="784" dirty="0"/>
          </a:p>
        </p:txBody>
      </p:sp>
      <p:sp>
        <p:nvSpPr>
          <p:cNvPr id="23" name="Text 20"/>
          <p:cNvSpPr/>
          <p:nvPr/>
        </p:nvSpPr>
        <p:spPr>
          <a:xfrm>
            <a:off x="700088" y="4164806"/>
            <a:ext cx="77438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0E0E0"/>
                </a:solidFill>
              </a:rPr>
              <a:t>High-activity sites like CCSFS SLC 40 and KSC LC-39A demonstrate robust infrastructure and a proven track record, making them priority candidates for SpaceY development.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029200" cy="51435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1"/>
          <p:cNvSpPr/>
          <p:nvPr/>
        </p:nvSpPr>
        <p:spPr>
          <a:xfrm>
            <a:off x="5022056" y="0"/>
            <a:ext cx="7144" cy="5143500"/>
          </a:xfrm>
          <a:prstGeom prst="rect">
            <a:avLst/>
          </a:prstGeom>
          <a:solidFill>
            <a:srgbClr val="4361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0" y="0"/>
            <a:ext cx="5029200" cy="51435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14950" y="586346"/>
            <a:ext cx="35433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kern="0" spc="2" dirty="0">
                <a:solidFill>
                  <a:srgbClr val="4361EE"/>
                </a:solidFill>
              </a:rPr>
              <a:t>Results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5314950" y="832805"/>
            <a:ext cx="3543300" cy="6172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Geospatial Analysis &amp; Safety</a:t>
            </a:r>
            <a:endParaRPr lang="en-US" sz="1808" dirty="0"/>
          </a:p>
        </p:txBody>
      </p:sp>
      <p:sp>
        <p:nvSpPr>
          <p:cNvPr id="8" name="Shape 4"/>
          <p:cNvSpPr/>
          <p:nvPr/>
        </p:nvSpPr>
        <p:spPr>
          <a:xfrm>
            <a:off x="5314950" y="1650039"/>
            <a:ext cx="85725" cy="14288"/>
          </a:xfrm>
          <a:prstGeom prst="rect">
            <a:avLst/>
          </a:prstGeom>
          <a:solidFill>
            <a:srgbClr val="F7258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5486400" y="1592889"/>
            <a:ext cx="33718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Coastal Proximity</a:t>
            </a:r>
            <a:endParaRPr lang="en-US" sz="885" dirty="0"/>
          </a:p>
        </p:txBody>
      </p:sp>
      <p:sp>
        <p:nvSpPr>
          <p:cNvPr id="10" name="Text 6"/>
          <p:cNvSpPr/>
          <p:nvPr/>
        </p:nvSpPr>
        <p:spPr>
          <a:xfrm>
            <a:off x="5486400" y="1817917"/>
            <a:ext cx="32300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All launch sites are strategically located near the coastline to</a:t>
            </a:r>
            <a:endParaRPr lang="en-US" sz="834" dirty="0"/>
          </a:p>
        </p:txBody>
      </p:sp>
      <p:sp>
        <p:nvSpPr>
          <p:cNvPr id="11" name="Text 7"/>
          <p:cNvSpPr/>
          <p:nvPr/>
        </p:nvSpPr>
        <p:spPr>
          <a:xfrm>
            <a:off x="5486400" y="1989367"/>
            <a:ext cx="14101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facilitate oceanic recovery.</a:t>
            </a:r>
            <a:endParaRPr lang="en-US" sz="834" dirty="0"/>
          </a:p>
        </p:txBody>
      </p:sp>
      <p:sp>
        <p:nvSpPr>
          <p:cNvPr id="12" name="Shape 8"/>
          <p:cNvSpPr/>
          <p:nvPr/>
        </p:nvSpPr>
        <p:spPr>
          <a:xfrm>
            <a:off x="5486400" y="2182248"/>
            <a:ext cx="1450153" cy="157163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9"/>
          <p:cNvSpPr/>
          <p:nvPr/>
        </p:nvSpPr>
        <p:spPr>
          <a:xfrm>
            <a:off x="5486400" y="2182248"/>
            <a:ext cx="1450153" cy="157163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1" dirty="0">
                <a:solidFill>
                  <a:srgbClr val="A0A0A0"/>
                </a:solidFill>
              </a:rPr>
              <a:t>VAFB SLC-4E: ~1.36 KM from coast</a:t>
            </a:r>
            <a:endParaRPr lang="en-US" sz="621" dirty="0"/>
          </a:p>
        </p:txBody>
      </p:sp>
      <p:sp>
        <p:nvSpPr>
          <p:cNvPr id="14" name="Shape 10"/>
          <p:cNvSpPr/>
          <p:nvPr/>
        </p:nvSpPr>
        <p:spPr>
          <a:xfrm>
            <a:off x="5314950" y="2525148"/>
            <a:ext cx="85725" cy="14288"/>
          </a:xfrm>
          <a:prstGeom prst="rect">
            <a:avLst/>
          </a:prstGeom>
          <a:solidFill>
            <a:srgbClr val="F7258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5486400" y="2467998"/>
            <a:ext cx="33718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Flight Corridors</a:t>
            </a:r>
            <a:endParaRPr lang="en-US" sz="885" dirty="0"/>
          </a:p>
        </p:txBody>
      </p:sp>
      <p:sp>
        <p:nvSpPr>
          <p:cNvPr id="16" name="Text 12"/>
          <p:cNvSpPr/>
          <p:nvPr/>
        </p:nvSpPr>
        <p:spPr>
          <a:xfrm>
            <a:off x="5486400" y="2685883"/>
            <a:ext cx="33718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Launches are directed over the ocean to minimize risk to populated areas, cities, and railways.</a:t>
            </a:r>
            <a:endParaRPr lang="en-US" sz="834" dirty="0"/>
          </a:p>
        </p:txBody>
      </p:sp>
      <p:sp>
        <p:nvSpPr>
          <p:cNvPr id="17" name="Shape 13"/>
          <p:cNvSpPr/>
          <p:nvPr/>
        </p:nvSpPr>
        <p:spPr>
          <a:xfrm>
            <a:off x="5314950" y="3214520"/>
            <a:ext cx="85725" cy="14288"/>
          </a:xfrm>
          <a:prstGeom prst="rect">
            <a:avLst/>
          </a:prstGeom>
          <a:solidFill>
            <a:srgbClr val="F7258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4"/>
          <p:cNvSpPr/>
          <p:nvPr/>
        </p:nvSpPr>
        <p:spPr>
          <a:xfrm>
            <a:off x="5486400" y="3157370"/>
            <a:ext cx="33718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Success Clusters</a:t>
            </a:r>
            <a:endParaRPr lang="en-US" sz="885" dirty="0"/>
          </a:p>
        </p:txBody>
      </p:sp>
      <p:sp>
        <p:nvSpPr>
          <p:cNvPr id="19" name="Text 15"/>
          <p:cNvSpPr/>
          <p:nvPr/>
        </p:nvSpPr>
        <p:spPr>
          <a:xfrm>
            <a:off x="5486400" y="3375254"/>
            <a:ext cx="33718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Cluster visualization confirms that successful landings vastly outnumber failures in designated zones.</a:t>
            </a:r>
            <a:endParaRPr lang="en-US" sz="834" dirty="0"/>
          </a:p>
        </p:txBody>
      </p:sp>
      <p:sp>
        <p:nvSpPr>
          <p:cNvPr id="20" name="Shape 16"/>
          <p:cNvSpPr/>
          <p:nvPr/>
        </p:nvSpPr>
        <p:spPr>
          <a:xfrm>
            <a:off x="5314950" y="3932467"/>
            <a:ext cx="3543300" cy="924725"/>
          </a:xfrm>
          <a:prstGeom prst="rect">
            <a:avLst/>
          </a:prstGeom>
          <a:solidFill>
            <a:srgbClr val="4361EE">
              <a:alpha val="10000"/>
            </a:srgbClr>
          </a:solidFill>
          <a:ln w="9144">
            <a:solidFill>
              <a:srgbClr val="4361EE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1" name="Text 17"/>
          <p:cNvSpPr/>
          <p:nvPr/>
        </p:nvSpPr>
        <p:spPr>
          <a:xfrm>
            <a:off x="5443538" y="4068198"/>
            <a:ext cx="328612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kern="0" spc="1" dirty="0">
                <a:solidFill>
                  <a:srgbClr val="4361EE"/>
                </a:solidFill>
              </a:rPr>
              <a:t>Recommendation</a:t>
            </a:r>
            <a:endParaRPr lang="en-US" sz="584" dirty="0"/>
          </a:p>
        </p:txBody>
      </p:sp>
      <p:sp>
        <p:nvSpPr>
          <p:cNvPr id="22" name="Text 18"/>
          <p:cNvSpPr/>
          <p:nvPr/>
        </p:nvSpPr>
        <p:spPr>
          <a:xfrm>
            <a:off x="5443538" y="4241434"/>
            <a:ext cx="3286125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i="1" dirty="0">
                <a:solidFill>
                  <a:srgbClr val="FFFFFF"/>
                </a:solidFill>
              </a:rPr>
              <a:t>"SpaceY should prioritize the development of coastal facilities to maximize safety and align with proven industry success standards."</a:t>
            </a:r>
            <a:endParaRPr lang="en-US" sz="834" dirty="0"/>
          </a:p>
        </p:txBody>
      </p:sp>
      <p:pic>
        <p:nvPicPr>
          <p:cNvPr id="24" name="Imagem 23" descr="Mapa">
            <a:extLst>
              <a:ext uri="{FF2B5EF4-FFF2-40B4-BE49-F238E27FC236}">
                <a16:creationId xmlns:a16="http://schemas.microsoft.com/office/drawing/2014/main" id="{B733CE52-FFF3-9BAB-334A-1CD232AB0D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173"/>
          <a:stretch>
            <a:fillRect/>
          </a:stretch>
        </p:blipFill>
        <p:spPr>
          <a:xfrm>
            <a:off x="83229" y="0"/>
            <a:ext cx="5145996" cy="5143500"/>
          </a:xfrm>
          <a:prstGeom prst="rect">
            <a:avLst/>
          </a:prstGeom>
        </p:spPr>
      </p:pic>
      <p:pic>
        <p:nvPicPr>
          <p:cNvPr id="26" name="Imagem 25" descr="Mapa&#10;&#10;O conteúdo gerado por IA pode estar incorreto.">
            <a:extLst>
              <a:ext uri="{FF2B5EF4-FFF2-40B4-BE49-F238E27FC236}">
                <a16:creationId xmlns:a16="http://schemas.microsoft.com/office/drawing/2014/main" id="{31D19112-2A03-A796-CB83-0111916528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25" b="15340"/>
          <a:stretch>
            <a:fillRect/>
          </a:stretch>
        </p:blipFill>
        <p:spPr>
          <a:xfrm>
            <a:off x="0" y="2627375"/>
            <a:ext cx="5229225" cy="2516125"/>
          </a:xfrm>
          <a:prstGeom prst="rect">
            <a:avLst/>
          </a:prstGeom>
        </p:spPr>
      </p:pic>
      <p:pic>
        <p:nvPicPr>
          <p:cNvPr id="28" name="Imagem 27" descr="Mapa&#10;&#10;O conteúdo gerado por IA pode estar incorreto.">
            <a:extLst>
              <a:ext uri="{FF2B5EF4-FFF2-40B4-BE49-F238E27FC236}">
                <a16:creationId xmlns:a16="http://schemas.microsoft.com/office/drawing/2014/main" id="{CFA0313A-114D-E78C-901A-F01E36E2E7A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99" t="13751"/>
          <a:stretch>
            <a:fillRect/>
          </a:stretch>
        </p:blipFill>
        <p:spPr>
          <a:xfrm>
            <a:off x="0" y="-1"/>
            <a:ext cx="5229225" cy="2555509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D0EC22D8-AD8B-FCB2-0525-44600768F38C}"/>
              </a:ext>
            </a:extLst>
          </p:cNvPr>
          <p:cNvSpPr/>
          <p:nvPr/>
        </p:nvSpPr>
        <p:spPr>
          <a:xfrm>
            <a:off x="0" y="2564867"/>
            <a:ext cx="5229225" cy="1714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983</Words>
  <Application>Microsoft Office PowerPoint</Application>
  <PresentationFormat>Apresentação na tela (16:9)</PresentationFormat>
  <Paragraphs>191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4" baseType="lpstr"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vinicius leal</cp:lastModifiedBy>
  <cp:revision>2</cp:revision>
  <cp:lastPrinted>2026-01-19T01:06:54Z</cp:lastPrinted>
  <dcterms:created xsi:type="dcterms:W3CDTF">2026-01-19T00:52:04Z</dcterms:created>
  <dcterms:modified xsi:type="dcterms:W3CDTF">2026-01-19T01:07:07Z</dcterms:modified>
</cp:coreProperties>
</file>